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311" r:id="rId7"/>
    <p:sldId id="264" r:id="rId8"/>
    <p:sldId id="320" r:id="rId9"/>
    <p:sldId id="265" r:id="rId10"/>
    <p:sldId id="321" r:id="rId11"/>
    <p:sldId id="322" r:id="rId12"/>
    <p:sldId id="323" r:id="rId13"/>
    <p:sldId id="324" r:id="rId14"/>
    <p:sldId id="325" r:id="rId15"/>
    <p:sldId id="261" r:id="rId16"/>
    <p:sldId id="262" r:id="rId17"/>
    <p:sldId id="263" r:id="rId18"/>
    <p:sldId id="312" r:id="rId19"/>
    <p:sldId id="313" r:id="rId20"/>
    <p:sldId id="314" r:id="rId21"/>
    <p:sldId id="315" r:id="rId22"/>
    <p:sldId id="316" r:id="rId23"/>
    <p:sldId id="317" r:id="rId24"/>
    <p:sldId id="318" r:id="rId25"/>
    <p:sldId id="319" r:id="rId26"/>
    <p:sldId id="307"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45F9E45-A3A4-43AA-9237-6B071E2FA254}">
  <a:tblStyle styleId="{045F9E45-A3A4-43AA-9237-6B071E2FA2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3387F0-CE0D-40DD-82D5-E65E3099810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94660"/>
  </p:normalViewPr>
  <p:slideViewPr>
    <p:cSldViewPr snapToGrid="0">
      <p:cViewPr varScale="1">
        <p:scale>
          <a:sx n="86" d="100"/>
          <a:sy n="86" d="100"/>
        </p:scale>
        <p:origin x="-930"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e7e374cf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e7e374cf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e7e374cf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e7e374cf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e7e374cf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e7e374cf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e7e374cf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e7e374cf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e7e374cf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e7e374cf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2e7e374cf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2e7e374cf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2e7e374cf6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2e7e374cf6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e7e374cf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e7e374cf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e7e374cf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2e7e374cf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e7e374cf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e7e374cf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e7e374cf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e7e374cf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e7e374cf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e7e374cf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dirty="0">
                <a:latin typeface="Times New Roman"/>
                <a:ea typeface="Times New Roman"/>
                <a:cs typeface="Times New Roman"/>
                <a:sym typeface="Times New Roman"/>
              </a:rPr>
              <a:t>Course name: </a:t>
            </a:r>
            <a:endParaRPr sz="2800" b="1"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ru" sz="2800" b="1" dirty="0">
                <a:latin typeface="Times New Roman"/>
                <a:ea typeface="Times New Roman"/>
                <a:cs typeface="Times New Roman"/>
                <a:sym typeface="Times New Roman"/>
              </a:rPr>
              <a:t>Methodology </a:t>
            </a:r>
            <a:r>
              <a:rPr lang="ru" sz="2800" b="1" dirty="0" smtClean="0">
                <a:latin typeface="Times New Roman"/>
                <a:ea typeface="Times New Roman"/>
                <a:cs typeface="Times New Roman"/>
                <a:sym typeface="Times New Roman"/>
              </a:rPr>
              <a:t>of</a:t>
            </a:r>
            <a:r>
              <a:rPr lang="en-US" sz="2800" b="1" dirty="0" smtClean="0">
                <a:latin typeface="Times New Roman"/>
                <a:ea typeface="Times New Roman"/>
                <a:cs typeface="Times New Roman"/>
                <a:sym typeface="Times New Roman"/>
              </a:rPr>
              <a:t> teaching the</a:t>
            </a:r>
            <a:r>
              <a:rPr lang="ru" sz="2800" b="1" dirty="0" smtClean="0">
                <a:latin typeface="Times New Roman"/>
                <a:ea typeface="Times New Roman"/>
                <a:cs typeface="Times New Roman"/>
                <a:sym typeface="Times New Roman"/>
              </a:rPr>
              <a:t> </a:t>
            </a:r>
            <a:r>
              <a:rPr lang="en-US" sz="2800" b="1" dirty="0" smtClean="0">
                <a:latin typeface="Times New Roman"/>
                <a:ea typeface="Times New Roman"/>
                <a:cs typeface="Times New Roman"/>
                <a:sym typeface="Times New Roman"/>
              </a:rPr>
              <a:t>first </a:t>
            </a:r>
            <a:r>
              <a:rPr lang="ru" sz="2800" b="1" dirty="0" smtClean="0">
                <a:latin typeface="Times New Roman"/>
                <a:ea typeface="Times New Roman"/>
                <a:cs typeface="Times New Roman"/>
                <a:sym typeface="Times New Roman"/>
              </a:rPr>
              <a:t>foreign language</a:t>
            </a:r>
            <a:endParaRPr sz="2800" dirty="0">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931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sz="2200">
                <a:solidFill>
                  <a:schemeClr val="dk1"/>
                </a:solidFill>
                <a:latin typeface="Times New Roman"/>
                <a:ea typeface="Times New Roman"/>
                <a:cs typeface="Times New Roman"/>
                <a:sym typeface="Times New Roman"/>
              </a:rPr>
              <a:t>Al-Farabi Kazakh National University</a:t>
            </a:r>
            <a:endParaRPr sz="2200">
              <a:solidFill>
                <a:schemeClr val="dk1"/>
              </a:solidFill>
              <a:latin typeface="Times New Roman"/>
              <a:ea typeface="Times New Roman"/>
              <a:cs typeface="Times New Roman"/>
              <a:sym typeface="Times New Roman"/>
            </a:endParaRPr>
          </a:p>
        </p:txBody>
      </p:sp>
      <p:sp>
        <p:nvSpPr>
          <p:cNvPr id="56" name="Google Shape;56;p13"/>
          <p:cNvSpPr txBox="1">
            <a:spLocks noGrp="1"/>
          </p:cNvSpPr>
          <p:nvPr>
            <p:ph type="subTitle" idx="1"/>
          </p:nvPr>
        </p:nvSpPr>
        <p:spPr>
          <a:xfrm>
            <a:off x="440675" y="3970075"/>
            <a:ext cx="8520600" cy="792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ru" sz="2200">
                <a:solidFill>
                  <a:schemeClr val="dk1"/>
                </a:solidFill>
                <a:latin typeface="Times New Roman"/>
                <a:ea typeface="Times New Roman"/>
                <a:cs typeface="Times New Roman"/>
                <a:sym typeface="Times New Roman"/>
              </a:rPr>
              <a:t>Name of author: Aliakbarova A. T.</a:t>
            </a:r>
            <a:endParaRPr sz="2200">
              <a:solidFill>
                <a:schemeClr val="dk1"/>
              </a:solidFill>
              <a:latin typeface="Times New Roman"/>
              <a:ea typeface="Times New Roman"/>
              <a:cs typeface="Times New Roman"/>
              <a:sym typeface="Times New Roman"/>
            </a:endParaRPr>
          </a:p>
        </p:txBody>
      </p:sp>
      <p:pic>
        <p:nvPicPr>
          <p:cNvPr id="57" name="Google Shape;57;p13"/>
          <p:cNvPicPr preferRelativeResize="0"/>
          <p:nvPr/>
        </p:nvPicPr>
        <p:blipFill>
          <a:blip r:embed="rId3">
            <a:alphaModFix/>
          </a:blip>
          <a:stretch>
            <a:fillRect/>
          </a:stretch>
        </p:blipFill>
        <p:spPr>
          <a:xfrm>
            <a:off x="228599" y="0"/>
            <a:ext cx="1028700" cy="102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5" y="2057095"/>
          <a:ext cx="8800205" cy="3108900"/>
        </p:xfrm>
        <a:graphic>
          <a:graphicData uri="http://schemas.openxmlformats.org/drawingml/2006/table">
            <a:tbl>
              <a:tblPr>
                <a:noFill/>
                <a:tableStyleId>{045F9E45-A3A4-43AA-9237-6B071E2FA254}</a:tableStyleId>
              </a:tblPr>
              <a:tblGrid>
                <a:gridCol w="2170805"/>
                <a:gridCol w="6629400"/>
              </a:tblGrid>
              <a:tr h="396200">
                <a:tc>
                  <a:txBody>
                    <a:bodyPr/>
                    <a:lstStyle/>
                    <a:p>
                      <a:pPr marL="0" lvl="0" indent="0" algn="ctr" rtl="0">
                        <a:lnSpc>
                          <a:spcPct val="100000"/>
                        </a:lnSpc>
                        <a:spcBef>
                          <a:spcPts val="1200"/>
                        </a:spcBef>
                        <a:spcAft>
                          <a:spcPts val="0"/>
                        </a:spcAft>
                        <a:buNone/>
                      </a:pPr>
                      <a:r>
                        <a:rPr lang="de-DE" sz="2000" b="1" i="0" u="none" strike="noStrike" cap="none" dirty="0" smtClean="0">
                          <a:solidFill>
                            <a:srgbClr val="000000"/>
                          </a:solidFill>
                          <a:latin typeface="Times New Roman" pitchFamily="18" charset="0"/>
                          <a:ea typeface="Arial"/>
                          <a:cs typeface="Times New Roman" pitchFamily="18" charset="0"/>
                          <a:sym typeface="Arial"/>
                        </a:rPr>
                        <a:t>Task type</a:t>
                      </a:r>
                      <a:endParaRPr sz="2000" b="1" dirty="0">
                        <a:latin typeface="Times New Roman" pitchFamily="18" charset="0"/>
                        <a:ea typeface="Times New Roman"/>
                        <a:cs typeface="Times New Roman" pitchFamily="18" charset="0"/>
                        <a:sym typeface="Times New Roman"/>
                      </a:endParaRPr>
                    </a:p>
                  </a:txBody>
                  <a:tcPr marL="9525" marR="9525" marT="9525" marB="9525" anchor="ctr">
                    <a:solidFill>
                      <a:schemeClr val="accent6"/>
                    </a:solidFill>
                  </a:tcPr>
                </a:tc>
                <a:tc>
                  <a:txBody>
                    <a:bodyPr/>
                    <a:lstStyle/>
                    <a:p>
                      <a:pPr marL="0" lvl="0" indent="0" algn="l" rtl="0">
                        <a:lnSpc>
                          <a:spcPct val="100000"/>
                        </a:lnSpc>
                        <a:spcBef>
                          <a:spcPts val="0"/>
                        </a:spcBef>
                        <a:spcAft>
                          <a:spcPts val="0"/>
                        </a:spcAft>
                        <a:buNone/>
                      </a:pPr>
                      <a:r>
                        <a:rPr lang="en-US" sz="1800" b="0" i="0" u="none" strike="noStrike" cap="none" dirty="0" smtClean="0">
                          <a:solidFill>
                            <a:srgbClr val="000000"/>
                          </a:solidFill>
                          <a:latin typeface="Times New Roman" pitchFamily="18" charset="0"/>
                          <a:ea typeface="Arial"/>
                          <a:cs typeface="Times New Roman" pitchFamily="18" charset="0"/>
                          <a:sym typeface="Arial"/>
                        </a:rPr>
                        <a:t>information-gap activities, opinion-sharing activities, problem-solving activities, or role-playing activities</a:t>
                      </a:r>
                      <a:endParaRPr sz="1800" dirty="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r h="968500">
                <a:tc gridSpan="2">
                  <a:txBody>
                    <a:bodyPr/>
                    <a:lstStyle/>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Information-gap </a:t>
                      </a:r>
                      <a:r>
                        <a:rPr lang="en-US" sz="1800" b="0" i="0" u="none" strike="noStrike" cap="none" dirty="0" smtClean="0">
                          <a:solidFill>
                            <a:srgbClr val="000000"/>
                          </a:solidFill>
                          <a:latin typeface="Times New Roman" pitchFamily="18" charset="0"/>
                          <a:ea typeface="Arial"/>
                          <a:cs typeface="Times New Roman" pitchFamily="18" charset="0"/>
                          <a:sym typeface="Arial"/>
                        </a:rPr>
                        <a:t>activities may involve learners exchanging information with each other to complete a task.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Opinion-sharing</a:t>
                      </a:r>
                      <a:r>
                        <a:rPr lang="en-US" sz="1800" b="0" i="0" u="none" strike="noStrike" cap="none" dirty="0" smtClean="0">
                          <a:solidFill>
                            <a:srgbClr val="000000"/>
                          </a:solidFill>
                          <a:latin typeface="Times New Roman" pitchFamily="18" charset="0"/>
                          <a:ea typeface="Arial"/>
                          <a:cs typeface="Times New Roman" pitchFamily="18" charset="0"/>
                          <a:sym typeface="Arial"/>
                        </a:rPr>
                        <a:t> activities may involve learners expressing their opinions and justifying their positions on a given topic.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Problem-solving</a:t>
                      </a:r>
                      <a:r>
                        <a:rPr lang="en-US" sz="1800" b="0" i="0" u="none" strike="noStrike" cap="none" dirty="0" smtClean="0">
                          <a:solidFill>
                            <a:srgbClr val="000000"/>
                          </a:solidFill>
                          <a:latin typeface="Times New Roman" pitchFamily="18" charset="0"/>
                          <a:ea typeface="Arial"/>
                          <a:cs typeface="Times New Roman" pitchFamily="18" charset="0"/>
                          <a:sym typeface="Arial"/>
                        </a:rPr>
                        <a:t> activities may involve learners working together to solve a language-related problem.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Role-playing</a:t>
                      </a:r>
                      <a:r>
                        <a:rPr lang="en-US" sz="1800" b="0" i="0" u="none" strike="noStrike" cap="none" dirty="0" smtClean="0">
                          <a:solidFill>
                            <a:srgbClr val="000000"/>
                          </a:solidFill>
                          <a:latin typeface="Times New Roman" pitchFamily="18" charset="0"/>
                          <a:ea typeface="Arial"/>
                          <a:cs typeface="Times New Roman" pitchFamily="18" charset="0"/>
                          <a:sym typeface="Arial"/>
                        </a:rPr>
                        <a:t> activities may involve learners practicing language skills by assuming different roles in a scenario or situation.</a:t>
                      </a:r>
                      <a:endParaRPr sz="1800" dirty="0">
                        <a:latin typeface="Times New Roman" pitchFamily="18" charset="0"/>
                        <a:ea typeface="Times New Roman"/>
                        <a:cs typeface="Times New Roman" pitchFamily="18" charset="0"/>
                        <a:sym typeface="Times New Roman"/>
                      </a:endParaRPr>
                    </a:p>
                  </a:txBody>
                  <a:tcPr marL="91425" marR="91425" marT="91425" marB="91425" anchor="ctr"/>
                </a:tc>
                <a:tc hMerge="1">
                  <a:txBody>
                    <a:bodyPr/>
                    <a:lstStyle/>
                    <a:p>
                      <a:pPr marL="89999" lvl="0" indent="0" algn="just" rtl="0">
                        <a:lnSpc>
                          <a:spcPct val="115000"/>
                        </a:lnSpc>
                        <a:spcBef>
                          <a:spcPts val="1200"/>
                        </a:spcBef>
                        <a:spcAft>
                          <a:spcPts val="0"/>
                        </a:spcAft>
                        <a:buNone/>
                      </a:pPr>
                      <a:endParaRPr sz="1900" dirty="0">
                        <a:latin typeface="Times New Roman"/>
                        <a:ea typeface="Times New Roman"/>
                        <a:cs typeface="Times New Roman"/>
                        <a:sym typeface="Times New Roman"/>
                      </a:endParaRPr>
                    </a:p>
                  </a:txBody>
                  <a:tcPr marL="9525" marR="9525" marT="9525" marB="9525" anchor="ct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5" y="2057095"/>
          <a:ext cx="8800205" cy="2865060"/>
        </p:xfrm>
        <a:graphic>
          <a:graphicData uri="http://schemas.openxmlformats.org/drawingml/2006/table">
            <a:tbl>
              <a:tblPr>
                <a:noFill/>
                <a:tableStyleId>{045F9E45-A3A4-43AA-9237-6B071E2FA254}</a:tableStyleId>
              </a:tblPr>
              <a:tblGrid>
                <a:gridCol w="2170805"/>
                <a:gridCol w="6629400"/>
              </a:tblGrid>
              <a:tr h="396200">
                <a:tc>
                  <a:txBody>
                    <a:bodyPr/>
                    <a:lstStyle/>
                    <a:p>
                      <a:pPr marL="0" lvl="0" indent="0" algn="ctr" rtl="0">
                        <a:lnSpc>
                          <a:spcPct val="100000"/>
                        </a:lnSpc>
                        <a:spcBef>
                          <a:spcPts val="1200"/>
                        </a:spcBef>
                        <a:spcAft>
                          <a:spcPts val="0"/>
                        </a:spcAft>
                        <a:buNone/>
                      </a:pPr>
                      <a:r>
                        <a:rPr lang="de-DE" sz="2000" b="1" i="0" u="none" strike="noStrike" cap="none" dirty="0" err="1" smtClean="0">
                          <a:solidFill>
                            <a:srgbClr val="000000"/>
                          </a:solidFill>
                          <a:latin typeface="Times New Roman" pitchFamily="18" charset="0"/>
                          <a:ea typeface="Arial"/>
                          <a:cs typeface="Times New Roman" pitchFamily="18" charset="0"/>
                          <a:sym typeface="Arial"/>
                        </a:rPr>
                        <a:t>Intercation</a:t>
                      </a:r>
                      <a:r>
                        <a:rPr lang="de-DE" sz="2000" b="1" i="0" u="none" strike="noStrike" cap="none" dirty="0" smtClean="0">
                          <a:solidFill>
                            <a:srgbClr val="000000"/>
                          </a:solidFill>
                          <a:latin typeface="Times New Roman" pitchFamily="18" charset="0"/>
                          <a:ea typeface="Arial"/>
                          <a:cs typeface="Times New Roman" pitchFamily="18" charset="0"/>
                          <a:sym typeface="Arial"/>
                        </a:rPr>
                        <a:t> type</a:t>
                      </a:r>
                      <a:endParaRPr sz="2000" b="1" dirty="0">
                        <a:latin typeface="Times New Roman" pitchFamily="18" charset="0"/>
                        <a:ea typeface="Times New Roman"/>
                        <a:cs typeface="Times New Roman" pitchFamily="18" charset="0"/>
                        <a:sym typeface="Times New Roman"/>
                      </a:endParaRPr>
                    </a:p>
                  </a:txBody>
                  <a:tcPr marL="9525" marR="9525" marT="9525" marB="9525" anchor="ctr">
                    <a:solidFill>
                      <a:schemeClr val="accent2">
                        <a:lumMod val="25000"/>
                        <a:lumOff val="75000"/>
                      </a:schemeClr>
                    </a:solidFill>
                  </a:tcPr>
                </a:tc>
                <a:tc>
                  <a:txBody>
                    <a:bodyPr/>
                    <a:lstStyle/>
                    <a:p>
                      <a:pPr marL="0" lvl="0" indent="0" algn="l" rtl="0">
                        <a:lnSpc>
                          <a:spcPct val="100000"/>
                        </a:lnSpc>
                        <a:spcBef>
                          <a:spcPts val="0"/>
                        </a:spcBef>
                        <a:spcAft>
                          <a:spcPts val="0"/>
                        </a:spcAft>
                        <a:buNone/>
                      </a:pPr>
                      <a:r>
                        <a:rPr lang="en-US" sz="2000" b="0" i="0" u="none" strike="noStrike" cap="none" dirty="0" smtClean="0">
                          <a:solidFill>
                            <a:srgbClr val="000000"/>
                          </a:solidFill>
                          <a:latin typeface="Times New Roman" pitchFamily="18" charset="0"/>
                          <a:ea typeface="Arial"/>
                          <a:cs typeface="Times New Roman" pitchFamily="18" charset="0"/>
                          <a:sym typeface="Arial"/>
                        </a:rPr>
                        <a:t>pair work, group work, individual work, or whole-class work. </a:t>
                      </a:r>
                      <a:endParaRPr sz="2000" dirty="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r h="968500">
                <a:tc gridSpan="2">
                  <a:txBody>
                    <a:bodyPr/>
                    <a:lstStyle/>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Pair work </a:t>
                      </a:r>
                      <a:r>
                        <a:rPr lang="en-US" sz="1800" b="0" i="0" u="none" strike="noStrike" cap="none" dirty="0" smtClean="0">
                          <a:solidFill>
                            <a:srgbClr val="000000"/>
                          </a:solidFill>
                          <a:latin typeface="Times New Roman" pitchFamily="18" charset="0"/>
                          <a:ea typeface="Arial"/>
                          <a:cs typeface="Times New Roman" pitchFamily="18" charset="0"/>
                          <a:sym typeface="Arial"/>
                        </a:rPr>
                        <a:t>may involve learners working together in pairs to practice language skills such as speaking or writing.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Group work </a:t>
                      </a:r>
                      <a:r>
                        <a:rPr lang="en-US" sz="1800" b="0" i="0" u="none" strike="noStrike" cap="none" dirty="0" smtClean="0">
                          <a:solidFill>
                            <a:srgbClr val="000000"/>
                          </a:solidFill>
                          <a:latin typeface="Times New Roman" pitchFamily="18" charset="0"/>
                          <a:ea typeface="Arial"/>
                          <a:cs typeface="Times New Roman" pitchFamily="18" charset="0"/>
                          <a:sym typeface="Arial"/>
                        </a:rPr>
                        <a:t>may involve learners working in small groups to complete tasks or solve problems.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Individual work </a:t>
                      </a:r>
                      <a:r>
                        <a:rPr lang="en-US" sz="1800" b="0" i="0" u="none" strike="noStrike" cap="none" dirty="0" smtClean="0">
                          <a:solidFill>
                            <a:srgbClr val="000000"/>
                          </a:solidFill>
                          <a:latin typeface="Times New Roman" pitchFamily="18" charset="0"/>
                          <a:ea typeface="Arial"/>
                          <a:cs typeface="Times New Roman" pitchFamily="18" charset="0"/>
                          <a:sym typeface="Arial"/>
                        </a:rPr>
                        <a:t>may involve learners working independently on exercises such as reading comprehension or vocabulary practice.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Whole-class </a:t>
                      </a:r>
                      <a:r>
                        <a:rPr lang="en-US" sz="1800" b="0" i="0" u="none" strike="noStrike" cap="none" dirty="0" smtClean="0">
                          <a:solidFill>
                            <a:srgbClr val="000000"/>
                          </a:solidFill>
                          <a:latin typeface="Times New Roman" pitchFamily="18" charset="0"/>
                          <a:ea typeface="Arial"/>
                          <a:cs typeface="Times New Roman" pitchFamily="18" charset="0"/>
                          <a:sym typeface="Arial"/>
                        </a:rPr>
                        <a:t>work may involve learners working together as a class on tasks such as discussions or debates.</a:t>
                      </a:r>
                      <a:endParaRPr sz="1800" dirty="0">
                        <a:latin typeface="Times New Roman" pitchFamily="18" charset="0"/>
                        <a:ea typeface="Times New Roman"/>
                        <a:cs typeface="Times New Roman" pitchFamily="18" charset="0"/>
                        <a:sym typeface="Times New Roman"/>
                      </a:endParaRPr>
                    </a:p>
                  </a:txBody>
                  <a:tcPr marL="91425" marR="91425" marT="91425" marB="91425" anchor="ctr"/>
                </a:tc>
                <a:tc hMerge="1">
                  <a:txBody>
                    <a:bodyPr/>
                    <a:lstStyle/>
                    <a:p>
                      <a:pPr marL="89999" lvl="0" indent="0" algn="just" rtl="0">
                        <a:lnSpc>
                          <a:spcPct val="115000"/>
                        </a:lnSpc>
                        <a:spcBef>
                          <a:spcPts val="1200"/>
                        </a:spcBef>
                        <a:spcAft>
                          <a:spcPts val="0"/>
                        </a:spcAft>
                        <a:buNone/>
                      </a:pPr>
                      <a:endParaRPr sz="1900" dirty="0">
                        <a:latin typeface="Times New Roman"/>
                        <a:ea typeface="Times New Roman"/>
                        <a:cs typeface="Times New Roman"/>
                        <a:sym typeface="Times New Roman"/>
                      </a:endParaRPr>
                    </a:p>
                  </a:txBody>
                  <a:tcPr marL="9525" marR="9525" marT="9525" marB="9525" anchor="ct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5" y="2057095"/>
          <a:ext cx="8724006" cy="1482395"/>
        </p:xfrm>
        <a:graphic>
          <a:graphicData uri="http://schemas.openxmlformats.org/drawingml/2006/table">
            <a:tbl>
              <a:tblPr>
                <a:noFill/>
                <a:tableStyleId>{045F9E45-A3A4-43AA-9237-6B071E2FA254}</a:tableStyleId>
              </a:tblPr>
              <a:tblGrid>
                <a:gridCol w="2231765"/>
                <a:gridCol w="6492241"/>
              </a:tblGrid>
              <a:tr h="487985">
                <a:tc>
                  <a:txBody>
                    <a:bodyPr/>
                    <a:lstStyle/>
                    <a:p>
                      <a:pPr marL="0" lvl="0" indent="0" algn="ctr" rtl="0">
                        <a:lnSpc>
                          <a:spcPct val="100000"/>
                        </a:lnSpc>
                        <a:spcBef>
                          <a:spcPts val="1200"/>
                        </a:spcBef>
                        <a:spcAft>
                          <a:spcPts val="0"/>
                        </a:spcAft>
                        <a:buNone/>
                      </a:pPr>
                      <a:r>
                        <a:rPr lang="de-DE" sz="2000" b="1" i="0" u="none" strike="noStrike" cap="none" dirty="0" smtClean="0">
                          <a:solidFill>
                            <a:srgbClr val="000000"/>
                          </a:solidFill>
                          <a:latin typeface="Times New Roman" pitchFamily="18" charset="0"/>
                          <a:ea typeface="Arial"/>
                          <a:cs typeface="Times New Roman" pitchFamily="18" charset="0"/>
                          <a:sym typeface="Arial"/>
                        </a:rPr>
                        <a:t>Level </a:t>
                      </a:r>
                      <a:r>
                        <a:rPr lang="de-DE" sz="2000" b="1" i="0" u="none" strike="noStrike" cap="none" dirty="0" err="1" smtClean="0">
                          <a:solidFill>
                            <a:srgbClr val="000000"/>
                          </a:solidFill>
                          <a:latin typeface="Times New Roman" pitchFamily="18" charset="0"/>
                          <a:ea typeface="Arial"/>
                          <a:cs typeface="Times New Roman" pitchFamily="18" charset="0"/>
                          <a:sym typeface="Arial"/>
                        </a:rPr>
                        <a:t>of</a:t>
                      </a:r>
                      <a:r>
                        <a:rPr lang="de-DE" sz="2000" b="1" i="0" u="none" strike="noStrike" cap="none" dirty="0" smtClean="0">
                          <a:solidFill>
                            <a:srgbClr val="000000"/>
                          </a:solidFill>
                          <a:latin typeface="Times New Roman" pitchFamily="18" charset="0"/>
                          <a:ea typeface="Arial"/>
                          <a:cs typeface="Times New Roman" pitchFamily="18" charset="0"/>
                          <a:sym typeface="Arial"/>
                        </a:rPr>
                        <a:t> </a:t>
                      </a:r>
                      <a:r>
                        <a:rPr lang="de-DE" sz="2000" b="1" i="0" u="none" strike="noStrike" cap="none" dirty="0" err="1" smtClean="0">
                          <a:solidFill>
                            <a:srgbClr val="000000"/>
                          </a:solidFill>
                          <a:latin typeface="Times New Roman" pitchFamily="18" charset="0"/>
                          <a:ea typeface="Arial"/>
                          <a:cs typeface="Times New Roman" pitchFamily="18" charset="0"/>
                          <a:sym typeface="Arial"/>
                        </a:rPr>
                        <a:t>difficulty</a:t>
                      </a:r>
                      <a:endParaRPr sz="2000" b="1" dirty="0">
                        <a:latin typeface="Times New Roman" pitchFamily="18" charset="0"/>
                        <a:ea typeface="Times New Roman"/>
                        <a:cs typeface="Times New Roman" pitchFamily="18" charset="0"/>
                        <a:sym typeface="Times New Roman"/>
                      </a:endParaRPr>
                    </a:p>
                  </a:txBody>
                  <a:tcPr marL="9525" marR="9525" marT="9525" marB="9525" anchor="ctr">
                    <a:solidFill>
                      <a:schemeClr val="accent1"/>
                    </a:solidFill>
                  </a:tcPr>
                </a:tc>
                <a:tc>
                  <a:txBody>
                    <a:bodyPr/>
                    <a:lstStyle/>
                    <a:p>
                      <a:pPr marL="0" lvl="0" indent="0" algn="l" rtl="0">
                        <a:lnSpc>
                          <a:spcPct val="100000"/>
                        </a:lnSpc>
                        <a:spcBef>
                          <a:spcPts val="1200"/>
                        </a:spcBef>
                        <a:spcAft>
                          <a:spcPts val="0"/>
                        </a:spcAft>
                        <a:buNone/>
                      </a:pPr>
                      <a:r>
                        <a:rPr lang="en-US" sz="1800" b="0" dirty="0" smtClean="0">
                          <a:latin typeface="Times New Roman" pitchFamily="18" charset="0"/>
                          <a:ea typeface="Times New Roman"/>
                          <a:cs typeface="Times New Roman" pitchFamily="18" charset="0"/>
                          <a:sym typeface="Times New Roman"/>
                        </a:rPr>
                        <a:t> easy</a:t>
                      </a:r>
                      <a:r>
                        <a:rPr lang="en-US" sz="1800" b="0" baseline="0" dirty="0" smtClean="0">
                          <a:latin typeface="Times New Roman" pitchFamily="18" charset="0"/>
                          <a:ea typeface="Times New Roman"/>
                          <a:cs typeface="Times New Roman" pitchFamily="18" charset="0"/>
                          <a:sym typeface="Times New Roman"/>
                        </a:rPr>
                        <a:t> or difficult</a:t>
                      </a:r>
                      <a:endParaRPr sz="1800" b="0" dirty="0">
                        <a:latin typeface="Times New Roman" pitchFamily="18" charset="0"/>
                        <a:ea typeface="Times New Roman"/>
                        <a:cs typeface="Times New Roman" pitchFamily="18" charset="0"/>
                        <a:sym typeface="Times New Roman"/>
                      </a:endParaRPr>
                    </a:p>
                  </a:txBody>
                  <a:tcPr marL="9525" marR="9525" marT="9525" marB="9525" anchor="ctr">
                    <a:solidFill>
                      <a:schemeClr val="bg1"/>
                    </a:solidFill>
                  </a:tcPr>
                </a:tc>
              </a:tr>
              <a:tr h="899465">
                <a:tc gridSpan="2">
                  <a:txBody>
                    <a:bodyPr/>
                    <a:lstStyle/>
                    <a:p>
                      <a:pPr marL="0" lvl="0" indent="0" algn="l" rtl="0">
                        <a:lnSpc>
                          <a:spcPct val="100000"/>
                        </a:lnSpc>
                        <a:spcBef>
                          <a:spcPts val="1200"/>
                        </a:spcBef>
                        <a:spcAft>
                          <a:spcPts val="0"/>
                        </a:spcAft>
                        <a:buNone/>
                      </a:pPr>
                      <a:r>
                        <a:rPr lang="en-US" sz="1800" b="0" dirty="0" smtClean="0">
                          <a:latin typeface="Times New Roman" pitchFamily="18" charset="0"/>
                          <a:ea typeface="Times New Roman"/>
                          <a:cs typeface="Times New Roman" pitchFamily="18" charset="0"/>
                          <a:sym typeface="Times New Roman"/>
                        </a:rPr>
                        <a:t>Exercises</a:t>
                      </a:r>
                      <a:r>
                        <a:rPr lang="en-US" sz="1800" b="0" baseline="0" dirty="0" smtClean="0">
                          <a:latin typeface="Times New Roman" pitchFamily="18" charset="0"/>
                          <a:ea typeface="Times New Roman"/>
                          <a:cs typeface="Times New Roman" pitchFamily="18" charset="0"/>
                          <a:sym typeface="Times New Roman"/>
                        </a:rPr>
                        <a:t> chosen meet learners abilities, skills and current knowledge.</a:t>
                      </a:r>
                    </a:p>
                    <a:p>
                      <a:pPr marL="0" lvl="0" indent="0" algn="l" rtl="0">
                        <a:lnSpc>
                          <a:spcPct val="100000"/>
                        </a:lnSpc>
                        <a:spcBef>
                          <a:spcPts val="1200"/>
                        </a:spcBef>
                        <a:spcAft>
                          <a:spcPts val="0"/>
                        </a:spcAft>
                        <a:buNone/>
                      </a:pPr>
                      <a:r>
                        <a:rPr lang="en-US" sz="1800" b="0" i="0" u="none" strike="noStrike" cap="none" dirty="0" smtClean="0">
                          <a:solidFill>
                            <a:srgbClr val="000000"/>
                          </a:solidFill>
                          <a:latin typeface="Times New Roman" pitchFamily="18" charset="0"/>
                          <a:ea typeface="Arial"/>
                          <a:cs typeface="Times New Roman" pitchFamily="18" charset="0"/>
                          <a:sym typeface="Arial"/>
                        </a:rPr>
                        <a:t>Easy exercises may include basic vocabulary or sentence structure practice, while difficult exercises may involve complex sentence structures or academic discourse.</a:t>
                      </a:r>
                      <a:endParaRPr sz="2400" b="0" dirty="0">
                        <a:latin typeface="Times New Roman" pitchFamily="18" charset="0"/>
                        <a:ea typeface="Times New Roman"/>
                        <a:cs typeface="Times New Roman" pitchFamily="18" charset="0"/>
                        <a:sym typeface="Times New Roman"/>
                      </a:endParaRPr>
                    </a:p>
                  </a:txBody>
                  <a:tcPr marL="9525" marR="9525" marT="9525" marB="9525" anchor="ctr">
                    <a:solidFill>
                      <a:schemeClr val="bg1"/>
                    </a:solidFill>
                  </a:tcPr>
                </a:tc>
                <a:tc hMerge="1">
                  <a:txBody>
                    <a:bodyPr/>
                    <a:lstStyle/>
                    <a:p>
                      <a:pPr marL="0" lvl="0" indent="0" algn="l" rtl="0">
                        <a:lnSpc>
                          <a:spcPct val="100000"/>
                        </a:lnSpc>
                        <a:spcBef>
                          <a:spcPts val="1200"/>
                        </a:spcBef>
                        <a:spcAft>
                          <a:spcPts val="0"/>
                        </a:spcAft>
                        <a:buNone/>
                      </a:pPr>
                      <a:endParaRPr sz="1800" b="0" dirty="0">
                        <a:latin typeface="Times New Roman" pitchFamily="18" charset="0"/>
                        <a:ea typeface="Times New Roman"/>
                        <a:cs typeface="Times New Roman" pitchFamily="18" charset="0"/>
                        <a:sym typeface="Times New Roman"/>
                      </a:endParaRPr>
                    </a:p>
                  </a:txBody>
                  <a:tcPr marL="9525" marR="9525" marT="9525" marB="9525" anchor="ctr">
                    <a:solidFill>
                      <a:schemeClr val="bg1"/>
                    </a:solidFill>
                  </a:tcP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4" y="2057095"/>
          <a:ext cx="8693526" cy="2011620"/>
        </p:xfrm>
        <a:graphic>
          <a:graphicData uri="http://schemas.openxmlformats.org/drawingml/2006/table">
            <a:tbl>
              <a:tblPr>
                <a:noFill/>
                <a:tableStyleId>{045F9E45-A3A4-43AA-9237-6B071E2FA254}</a:tableStyleId>
              </a:tblPr>
              <a:tblGrid>
                <a:gridCol w="2384166"/>
                <a:gridCol w="6309360"/>
              </a:tblGrid>
              <a:tr h="4879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2000" b="1" i="0" u="none" strike="noStrike" cap="none" dirty="0" smtClean="0">
                          <a:solidFill>
                            <a:srgbClr val="000000"/>
                          </a:solidFill>
                          <a:latin typeface="Times New Roman" pitchFamily="18" charset="0"/>
                          <a:ea typeface="Arial"/>
                          <a:cs typeface="Times New Roman" pitchFamily="18" charset="0"/>
                          <a:sym typeface="Arial"/>
                        </a:rPr>
                        <a:t>Learning </a:t>
                      </a:r>
                      <a:r>
                        <a:rPr lang="de-DE" sz="2000" b="1" i="0" u="none" strike="noStrike" cap="none" dirty="0" err="1" smtClean="0">
                          <a:solidFill>
                            <a:srgbClr val="000000"/>
                          </a:solidFill>
                          <a:latin typeface="Times New Roman" pitchFamily="18" charset="0"/>
                          <a:ea typeface="Arial"/>
                          <a:cs typeface="Times New Roman" pitchFamily="18" charset="0"/>
                          <a:sym typeface="Arial"/>
                        </a:rPr>
                        <a:t>objective</a:t>
                      </a:r>
                      <a:endParaRPr lang="en-US" sz="2000" b="1" dirty="0" smtClean="0">
                        <a:latin typeface="Times New Roman" pitchFamily="18" charset="0"/>
                        <a:ea typeface="Times New Roman"/>
                        <a:cs typeface="Times New Roman" pitchFamily="18" charset="0"/>
                        <a:sym typeface="Times New Roman"/>
                      </a:endParaRPr>
                    </a:p>
                  </a:txBody>
                  <a:tcPr marL="91425" marR="91425" marT="91425" marB="91425"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latin typeface="Times New Roman" pitchFamily="18" charset="0"/>
                          <a:ea typeface="Arial"/>
                          <a:cs typeface="Times New Roman" pitchFamily="18" charset="0"/>
                          <a:sym typeface="Arial"/>
                        </a:rPr>
                        <a:t>such as improving accuracy, fluency, vocabulary, or pronunciation.</a:t>
                      </a:r>
                    </a:p>
                  </a:txBody>
                  <a:tcPr marL="91425" marR="91425" marT="91425" marB="91425" anchor="ctr">
                    <a:solidFill>
                      <a:schemeClr val="bg1"/>
                    </a:solidFill>
                  </a:tcPr>
                </a:tc>
              </a:tr>
              <a:tr h="899465">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latin typeface="Times New Roman" pitchFamily="18" charset="0"/>
                          <a:ea typeface="Arial"/>
                          <a:cs typeface="Times New Roman" pitchFamily="18" charset="0"/>
                          <a:sym typeface="Arial"/>
                        </a:rPr>
                        <a:t>Exercises designed to improve accuracy may focus on grammar or vocabulary, while exercises designed to improve fluency may involve activities such as conversation practice or storytelling.</a:t>
                      </a:r>
                      <a:endParaRPr lang="en-US" sz="1800" b="1" dirty="0" smtClean="0">
                        <a:latin typeface="Times New Roman" pitchFamily="18" charset="0"/>
                        <a:ea typeface="Times New Roman"/>
                        <a:cs typeface="Times New Roman" pitchFamily="18"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smtClean="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smtClean="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4" y="2057095"/>
          <a:ext cx="8602086" cy="2560260"/>
        </p:xfrm>
        <a:graphic>
          <a:graphicData uri="http://schemas.openxmlformats.org/drawingml/2006/table">
            <a:tbl>
              <a:tblPr>
                <a:noFill/>
                <a:tableStyleId>{045F9E45-A3A4-43AA-9237-6B071E2FA254}</a:tableStyleId>
              </a:tblPr>
              <a:tblGrid>
                <a:gridCol w="2384166"/>
                <a:gridCol w="6217920"/>
              </a:tblGrid>
              <a:tr h="4879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sz="2000" b="1" i="0" u="none" strike="noStrike" cap="none" dirty="0" smtClean="0">
                          <a:solidFill>
                            <a:srgbClr val="000000"/>
                          </a:solidFill>
                          <a:latin typeface="Times New Roman" pitchFamily="18" charset="0"/>
                          <a:ea typeface="Arial"/>
                          <a:cs typeface="Times New Roman" pitchFamily="18" charset="0"/>
                          <a:sym typeface="Arial"/>
                        </a:rPr>
                        <a:t>Teaching </a:t>
                      </a:r>
                      <a:r>
                        <a:rPr lang="de-DE" sz="2000" b="1" i="0" u="none" strike="noStrike" cap="none" dirty="0" err="1" smtClean="0">
                          <a:solidFill>
                            <a:srgbClr val="000000"/>
                          </a:solidFill>
                          <a:latin typeface="Times New Roman" pitchFamily="18" charset="0"/>
                          <a:ea typeface="Arial"/>
                          <a:cs typeface="Times New Roman" pitchFamily="18" charset="0"/>
                          <a:sym typeface="Arial"/>
                        </a:rPr>
                        <a:t>method</a:t>
                      </a:r>
                      <a:endParaRPr lang="en-US" sz="2000" b="1" dirty="0" smtClean="0">
                        <a:latin typeface="Times New Roman" pitchFamily="18" charset="0"/>
                        <a:ea typeface="Times New Roman"/>
                        <a:cs typeface="Times New Roman" pitchFamily="18" charset="0"/>
                        <a:sym typeface="Times New Roman"/>
                      </a:endParaRPr>
                    </a:p>
                  </a:txBody>
                  <a:tcPr marL="91425" marR="91425" marT="91425" marB="91425"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latin typeface="Times New Roman" pitchFamily="18" charset="0"/>
                          <a:ea typeface="Arial"/>
                          <a:cs typeface="Times New Roman" pitchFamily="18" charset="0"/>
                          <a:sym typeface="Arial"/>
                        </a:rPr>
                        <a:t>such as communicative language teaching, task-based language teaching, content-based language teaching, etc.</a:t>
                      </a:r>
                      <a:endParaRPr lang="en-US" sz="1800" b="1" dirty="0" smtClean="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r h="899465">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latin typeface="Times New Roman" pitchFamily="18" charset="0"/>
                          <a:ea typeface="Arial"/>
                          <a:cs typeface="Times New Roman" pitchFamily="18" charset="0"/>
                          <a:sym typeface="Arial"/>
                        </a:rPr>
                        <a:t>Exercises that employ </a:t>
                      </a:r>
                      <a:r>
                        <a:rPr lang="en-US" sz="1800" b="1" i="0" u="none" strike="noStrike" cap="none" dirty="0" smtClean="0">
                          <a:solidFill>
                            <a:srgbClr val="000000"/>
                          </a:solidFill>
                          <a:latin typeface="Times New Roman" pitchFamily="18" charset="0"/>
                          <a:ea typeface="Arial"/>
                          <a:cs typeface="Times New Roman" pitchFamily="18" charset="0"/>
                          <a:sym typeface="Arial"/>
                        </a:rPr>
                        <a:t>communicative language teaching </a:t>
                      </a:r>
                      <a:r>
                        <a:rPr lang="en-US" sz="1800" b="0" i="0" u="none" strike="noStrike" cap="none" dirty="0" smtClean="0">
                          <a:solidFill>
                            <a:srgbClr val="000000"/>
                          </a:solidFill>
                          <a:latin typeface="Times New Roman" pitchFamily="18" charset="0"/>
                          <a:ea typeface="Arial"/>
                          <a:cs typeface="Times New Roman" pitchFamily="18" charset="0"/>
                          <a:sym typeface="Arial"/>
                        </a:rPr>
                        <a:t>may involve activities that promote interaction and communication among learners.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smtClean="0">
                          <a:solidFill>
                            <a:srgbClr val="000000"/>
                          </a:solidFill>
                          <a:latin typeface="Times New Roman" pitchFamily="18" charset="0"/>
                          <a:ea typeface="Arial"/>
                          <a:cs typeface="Times New Roman" pitchFamily="18" charset="0"/>
                          <a:sym typeface="Arial"/>
                        </a:rPr>
                        <a:t>Task-based language teaching </a:t>
                      </a:r>
                      <a:r>
                        <a:rPr lang="en-US" sz="1800" b="0" i="0" u="none" strike="noStrike" cap="none" dirty="0" smtClean="0">
                          <a:solidFill>
                            <a:srgbClr val="000000"/>
                          </a:solidFill>
                          <a:latin typeface="Times New Roman" pitchFamily="18" charset="0"/>
                          <a:ea typeface="Arial"/>
                          <a:cs typeface="Times New Roman" pitchFamily="18" charset="0"/>
                          <a:sym typeface="Arial"/>
                        </a:rPr>
                        <a:t>may involve exercises that require learners to use language skills in authentic contexts.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smtClean="0">
                          <a:solidFill>
                            <a:srgbClr val="000000"/>
                          </a:solidFill>
                          <a:latin typeface="Times New Roman" pitchFamily="18" charset="0"/>
                          <a:ea typeface="Arial"/>
                          <a:cs typeface="Times New Roman" pitchFamily="18" charset="0"/>
                          <a:sym typeface="Arial"/>
                        </a:rPr>
                        <a:t>Content-based language teaching</a:t>
                      </a:r>
                      <a:r>
                        <a:rPr lang="en-US" sz="1800" b="0" i="0" u="none" strike="noStrike" cap="none" dirty="0" smtClean="0">
                          <a:solidFill>
                            <a:srgbClr val="000000"/>
                          </a:solidFill>
                          <a:latin typeface="Times New Roman" pitchFamily="18" charset="0"/>
                          <a:ea typeface="Arial"/>
                          <a:cs typeface="Times New Roman" pitchFamily="18" charset="0"/>
                          <a:sym typeface="Arial"/>
                        </a:rPr>
                        <a:t> may involve exercises that use content from other disciplines to teach language skills,</a:t>
                      </a:r>
                      <a:r>
                        <a:rPr lang="en-US" sz="1800" b="0" i="0" u="none" strike="noStrike" cap="none" baseline="0" dirty="0" smtClean="0">
                          <a:solidFill>
                            <a:srgbClr val="000000"/>
                          </a:solidFill>
                          <a:latin typeface="Times New Roman" pitchFamily="18" charset="0"/>
                          <a:ea typeface="Arial"/>
                          <a:cs typeface="Times New Roman" pitchFamily="18" charset="0"/>
                          <a:sym typeface="Arial"/>
                        </a:rPr>
                        <a:t> etc.</a:t>
                      </a:r>
                      <a:endParaRPr lang="en-US" sz="1800" b="0" i="0" u="none" strike="noStrike" cap="none" dirty="0" smtClean="0">
                        <a:solidFill>
                          <a:srgbClr val="000000"/>
                        </a:solidFill>
                        <a:latin typeface="Times New Roman" pitchFamily="18" charset="0"/>
                        <a:ea typeface="Arial"/>
                        <a:cs typeface="Times New Roman" pitchFamily="18" charset="0"/>
                        <a:sym typeface="Arial"/>
                      </a:endParaRPr>
                    </a:p>
                  </a:txBody>
                  <a:tcPr marL="91425" marR="91425" marT="91425" marB="91425" anchor="c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smtClean="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Types of exercises</a:t>
            </a:r>
            <a:endParaRPr sz="2800" b="1" dirty="0">
              <a:latin typeface="Times New Roman"/>
              <a:ea typeface="Times New Roman"/>
              <a:cs typeface="Times New Roman"/>
              <a:sym typeface="Times New Roman"/>
            </a:endParaRPr>
          </a:p>
        </p:txBody>
      </p:sp>
      <p:pic>
        <p:nvPicPr>
          <p:cNvPr id="94" name="Google Shape;94;p18"/>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95" name="Google Shape;95;p18"/>
          <p:cNvSpPr txBox="1">
            <a:spLocks noGrp="1"/>
          </p:cNvSpPr>
          <p:nvPr>
            <p:ph type="ctrTitle"/>
          </p:nvPr>
        </p:nvSpPr>
        <p:spPr>
          <a:xfrm>
            <a:off x="260204" y="930010"/>
            <a:ext cx="8594235" cy="883550"/>
          </a:xfrm>
          <a:prstGeom prst="rect">
            <a:avLst/>
          </a:prstGeom>
        </p:spPr>
        <p:txBody>
          <a:bodyPr spcFirstLastPara="1" wrap="square" lIns="91425" tIns="91425" rIns="91425" bIns="91425" anchor="t" anchorCtr="0">
            <a:noAutofit/>
          </a:bodyPr>
          <a:lstStyle/>
          <a:p>
            <a:pPr lvl="0" algn="l">
              <a:spcBef>
                <a:spcPts val="1200"/>
              </a:spcBef>
            </a:pPr>
            <a:r>
              <a:rPr lang="en-US" sz="2000" dirty="0" smtClean="0">
                <a:latin typeface="Times New Roman" pitchFamily="18" charset="0"/>
                <a:cs typeface="Times New Roman" pitchFamily="18" charset="0"/>
              </a:rPr>
              <a:t>According </a:t>
            </a:r>
            <a:r>
              <a:rPr lang="en-US" sz="2000" dirty="0" smtClean="0">
                <a:latin typeface="Times New Roman" pitchFamily="18" charset="0"/>
                <a:cs typeface="Times New Roman" pitchFamily="18" charset="0"/>
              </a:rPr>
              <a:t>to the principle of communicativeness, we can distinguish three types of exercises</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sz="2000" dirty="0">
              <a:highlight>
                <a:srgbClr val="FFFFFF"/>
              </a:highlight>
              <a:latin typeface="Times New Roman" pitchFamily="18" charset="0"/>
              <a:ea typeface="Times New Roman"/>
              <a:cs typeface="Times New Roman" pitchFamily="18" charset="0"/>
              <a:sym typeface="Times New Roman"/>
            </a:endParaRPr>
          </a:p>
        </p:txBody>
      </p:sp>
      <p:sp>
        <p:nvSpPr>
          <p:cNvPr id="6" name="Google Shape;455;p61"/>
          <p:cNvSpPr/>
          <p:nvPr/>
        </p:nvSpPr>
        <p:spPr>
          <a:xfrm>
            <a:off x="163470" y="1920240"/>
            <a:ext cx="2808330" cy="838650"/>
          </a:xfrm>
          <a:prstGeom prst="roundRect">
            <a:avLst>
              <a:gd name="adj" fmla="val 16667"/>
            </a:avLst>
          </a:prstGeom>
          <a:solidFill>
            <a:srgbClr val="92D050"/>
          </a:solidFill>
          <a:ln>
            <a:noFill/>
          </a:ln>
        </p:spPr>
        <p:txBody>
          <a:bodyPr spcFirstLastPara="1" wrap="square" lIns="91425" tIns="91425" rIns="91425" bIns="91425" anchor="ctr" anchorCtr="0">
            <a:noAutofit/>
          </a:bodyPr>
          <a:lstStyle/>
          <a:p>
            <a:pPr lvl="0" algn="ctr">
              <a:spcBef>
                <a:spcPts val="1200"/>
              </a:spcBef>
            </a:pPr>
            <a:r>
              <a:rPr lang="de-DE" sz="2000" b="1" dirty="0" smtClean="0">
                <a:latin typeface="Times New Roman" pitchFamily="18" charset="0"/>
                <a:cs typeface="Times New Roman" pitchFamily="18" charset="0"/>
              </a:rPr>
              <a:t>Non-verbal </a:t>
            </a:r>
            <a:r>
              <a:rPr lang="de-DE" sz="2000" b="1" dirty="0" err="1" smtClean="0">
                <a:latin typeface="Times New Roman" pitchFamily="18" charset="0"/>
                <a:cs typeface="Times New Roman" pitchFamily="18" charset="0"/>
              </a:rPr>
              <a:t>exercises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such as:</a:t>
            </a:r>
            <a:endParaRPr sz="2000" dirty="0">
              <a:latin typeface="Times New Roman" pitchFamily="18" charset="0"/>
              <a:cs typeface="Times New Roman" pitchFamily="18" charset="0"/>
            </a:endParaRPr>
          </a:p>
        </p:txBody>
      </p:sp>
      <p:sp>
        <p:nvSpPr>
          <p:cNvPr id="7" name="Google Shape;455;p61"/>
          <p:cNvSpPr/>
          <p:nvPr/>
        </p:nvSpPr>
        <p:spPr>
          <a:xfrm>
            <a:off x="3196230" y="1920240"/>
            <a:ext cx="2808330" cy="83865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ctr" anchorCtr="0">
            <a:noAutofit/>
          </a:bodyPr>
          <a:lstStyle/>
          <a:p>
            <a:pPr lvl="0" algn="ctr">
              <a:spcBef>
                <a:spcPts val="1200"/>
              </a:spcBef>
            </a:pPr>
            <a:r>
              <a:rPr lang="de-DE" sz="2000" b="1" dirty="0" smtClean="0">
                <a:latin typeface="Times New Roman" pitchFamily="18" charset="0"/>
                <a:cs typeface="Times New Roman" pitchFamily="18" charset="0"/>
              </a:rPr>
              <a:t>Speech-</a:t>
            </a:r>
            <a:r>
              <a:rPr lang="de-DE" sz="2000" b="1" dirty="0" err="1" smtClean="0">
                <a:latin typeface="Times New Roman" pitchFamily="18" charset="0"/>
                <a:cs typeface="Times New Roman" pitchFamily="18" charset="0"/>
              </a:rPr>
              <a:t>oriented</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training</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exercises</a:t>
            </a:r>
            <a:r>
              <a:rPr lang="de-DE" sz="2000" dirty="0" smtClean="0">
                <a:latin typeface="Times New Roman" pitchFamily="18" charset="0"/>
                <a:cs typeface="Times New Roman" pitchFamily="18" charset="0"/>
              </a:rPr>
              <a:t> such </a:t>
            </a:r>
            <a:r>
              <a:rPr lang="de-DE" sz="2000" dirty="0" err="1" smtClean="0">
                <a:latin typeface="Times New Roman" pitchFamily="18" charset="0"/>
                <a:cs typeface="Times New Roman" pitchFamily="18" charset="0"/>
              </a:rPr>
              <a:t>as</a:t>
            </a:r>
            <a:r>
              <a:rPr lang="de-DE" sz="2000" dirty="0" smtClean="0">
                <a:latin typeface="Times New Roman" pitchFamily="18" charset="0"/>
                <a:cs typeface="Times New Roman" pitchFamily="18" charset="0"/>
              </a:rPr>
              <a:t>:</a:t>
            </a:r>
            <a:endParaRPr sz="2000" b="1" dirty="0">
              <a:latin typeface="Times New Roman" pitchFamily="18" charset="0"/>
              <a:cs typeface="Times New Roman" pitchFamily="18" charset="0"/>
            </a:endParaRPr>
          </a:p>
        </p:txBody>
      </p:sp>
      <p:sp>
        <p:nvSpPr>
          <p:cNvPr id="8" name="Google Shape;455;p61"/>
          <p:cNvSpPr/>
          <p:nvPr/>
        </p:nvSpPr>
        <p:spPr>
          <a:xfrm>
            <a:off x="6213750" y="1935480"/>
            <a:ext cx="2808330" cy="82341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lgn="ctr">
              <a:lnSpc>
                <a:spcPct val="115000"/>
              </a:lnSpc>
              <a:spcBef>
                <a:spcPts val="1200"/>
              </a:spcBef>
            </a:pPr>
            <a:r>
              <a:rPr lang="de-DE" sz="2000" b="1" dirty="0" smtClean="0">
                <a:latin typeface="Times New Roman" pitchFamily="18" charset="0"/>
                <a:cs typeface="Times New Roman" pitchFamily="18" charset="0"/>
              </a:rPr>
              <a:t>Real </a:t>
            </a:r>
            <a:r>
              <a:rPr lang="de-DE" sz="2000" b="1" dirty="0" err="1" smtClean="0">
                <a:latin typeface="Times New Roman" pitchFamily="18" charset="0"/>
                <a:cs typeface="Times New Roman" pitchFamily="18" charset="0"/>
              </a:rPr>
              <a:t>speech</a:t>
            </a:r>
            <a:r>
              <a:rPr lang="de-DE" sz="2000" b="1" dirty="0" smtClean="0">
                <a:latin typeface="Times New Roman" pitchFamily="18" charset="0"/>
                <a:cs typeface="Times New Roman" pitchFamily="18" charset="0"/>
              </a:rPr>
              <a:t> </a:t>
            </a:r>
            <a:r>
              <a:rPr lang="de-DE" sz="2000" b="1" dirty="0" err="1" smtClean="0">
                <a:latin typeface="Times New Roman" pitchFamily="18" charset="0"/>
                <a:cs typeface="Times New Roman" pitchFamily="18" charset="0"/>
              </a:rPr>
              <a:t>exercises</a:t>
            </a:r>
            <a:endParaRPr sz="2000" b="1" dirty="0">
              <a:latin typeface="Times New Roman" pitchFamily="18" charset="0"/>
              <a:cs typeface="Times New Roman" pitchFamily="18" charset="0"/>
            </a:endParaRPr>
          </a:p>
        </p:txBody>
      </p:sp>
      <p:sp>
        <p:nvSpPr>
          <p:cNvPr id="9" name="Google Shape;455;p61"/>
          <p:cNvSpPr/>
          <p:nvPr/>
        </p:nvSpPr>
        <p:spPr>
          <a:xfrm>
            <a:off x="3196230" y="2882250"/>
            <a:ext cx="2808330" cy="152211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b" anchorCtr="0">
            <a:noAutofit/>
          </a:bodyPr>
          <a:lstStyle/>
          <a:p>
            <a:pPr lvl="0">
              <a:spcBef>
                <a:spcPts val="1200"/>
              </a:spcBef>
            </a:pPr>
            <a:r>
              <a:rPr lang="en-US" sz="2000" dirty="0" smtClean="0">
                <a:latin typeface="Times New Roman" pitchFamily="18" charset="0"/>
                <a:cs typeface="Times New Roman" pitchFamily="18" charset="0"/>
              </a:rPr>
              <a:t>a) Phonetic, grammatical and lexical exercises based on language aspects</a:t>
            </a:r>
            <a:endParaRPr sz="2000" b="1" dirty="0">
              <a:latin typeface="Times New Roman" pitchFamily="18" charset="0"/>
              <a:cs typeface="Times New Roman" pitchFamily="18" charset="0"/>
            </a:endParaRPr>
          </a:p>
        </p:txBody>
      </p:sp>
      <p:sp>
        <p:nvSpPr>
          <p:cNvPr id="10" name="Google Shape;455;p61"/>
          <p:cNvSpPr/>
          <p:nvPr/>
        </p:nvSpPr>
        <p:spPr>
          <a:xfrm>
            <a:off x="3165750" y="4443900"/>
            <a:ext cx="2808330" cy="69960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ctr" anchorCtr="0">
            <a:noAutofit/>
          </a:bodyPr>
          <a:lstStyle/>
          <a:p>
            <a:pPr lvl="0">
              <a:spcBef>
                <a:spcPts val="1200"/>
              </a:spcBef>
            </a:pPr>
            <a:r>
              <a:rPr lang="de-DE" sz="2000" dirty="0" smtClean="0">
                <a:latin typeface="Times New Roman" pitchFamily="18" charset="0"/>
                <a:cs typeface="Times New Roman" pitchFamily="18" charset="0"/>
              </a:rPr>
              <a:t>b) Creative </a:t>
            </a:r>
            <a:r>
              <a:rPr lang="de-DE" sz="2000" dirty="0" err="1" smtClean="0">
                <a:latin typeface="Times New Roman" pitchFamily="18" charset="0"/>
                <a:cs typeface="Times New Roman" pitchFamily="18" charset="0"/>
              </a:rPr>
              <a:t>exercises</a:t>
            </a:r>
            <a:r>
              <a:rPr lang="de-DE" sz="2000" dirty="0" smtClean="0">
                <a:latin typeface="Times New Roman" pitchFamily="18" charset="0"/>
                <a:cs typeface="Times New Roman" pitchFamily="18" charset="0"/>
              </a:rPr>
              <a:t>.</a:t>
            </a:r>
            <a:endParaRPr sz="2000" b="1" dirty="0">
              <a:latin typeface="Times New Roman" pitchFamily="18" charset="0"/>
              <a:cs typeface="Times New Roman" pitchFamily="18" charset="0"/>
            </a:endParaRPr>
          </a:p>
        </p:txBody>
      </p:sp>
      <p:sp>
        <p:nvSpPr>
          <p:cNvPr id="11" name="Google Shape;455;p61"/>
          <p:cNvSpPr/>
          <p:nvPr/>
        </p:nvSpPr>
        <p:spPr>
          <a:xfrm>
            <a:off x="198120" y="2849880"/>
            <a:ext cx="2788920" cy="1478280"/>
          </a:xfrm>
          <a:prstGeom prst="roundRect">
            <a:avLst>
              <a:gd name="adj" fmla="val 16667"/>
            </a:avLst>
          </a:prstGeom>
          <a:solidFill>
            <a:srgbClr val="92D050"/>
          </a:solidFill>
          <a:ln>
            <a:noFill/>
          </a:ln>
        </p:spPr>
        <p:txBody>
          <a:bodyPr spcFirstLastPara="1" wrap="square" lIns="91425" tIns="91425" rIns="91425" bIns="91425" anchor="ctr" anchorCtr="0">
            <a:noAutofit/>
          </a:bodyPr>
          <a:lstStyle/>
          <a:p>
            <a:pPr lvl="0">
              <a:spcBef>
                <a:spcPts val="1200"/>
              </a:spcBef>
            </a:pPr>
            <a:r>
              <a:rPr lang="de-DE" sz="2000" dirty="0" smtClean="0">
                <a:latin typeface="Times New Roman" pitchFamily="18" charset="0"/>
                <a:cs typeface="Times New Roman" pitchFamily="18" charset="0"/>
              </a:rPr>
              <a:t>1) Language </a:t>
            </a:r>
            <a:r>
              <a:rPr lang="de-DE" sz="2000" dirty="0" err="1" smtClean="0">
                <a:latin typeface="Times New Roman" pitchFamily="18" charset="0"/>
                <a:cs typeface="Times New Roman" pitchFamily="18" charset="0"/>
              </a:rPr>
              <a:t>exercises</a:t>
            </a:r>
            <a:r>
              <a:rPr lang="de-DE" sz="2000" dirty="0" smtClean="0">
                <a:latin typeface="Times New Roman" pitchFamily="18" charset="0"/>
                <a:cs typeface="Times New Roman" pitchFamily="18" charset="0"/>
              </a:rPr>
              <a:t> </a:t>
            </a:r>
            <a:endParaRPr sz="2000" b="1" dirty="0">
              <a:latin typeface="Times New Roman" pitchFamily="18" charset="0"/>
              <a:cs typeface="Times New Roman" pitchFamily="18" charset="0"/>
            </a:endParaRPr>
          </a:p>
        </p:txBody>
      </p:sp>
      <p:sp>
        <p:nvSpPr>
          <p:cNvPr id="12" name="Google Shape;455;p61"/>
          <p:cNvSpPr/>
          <p:nvPr/>
        </p:nvSpPr>
        <p:spPr>
          <a:xfrm>
            <a:off x="228600" y="4450080"/>
            <a:ext cx="2788920" cy="693420"/>
          </a:xfrm>
          <a:prstGeom prst="roundRect">
            <a:avLst>
              <a:gd name="adj" fmla="val 16667"/>
            </a:avLst>
          </a:prstGeom>
          <a:solidFill>
            <a:srgbClr val="92D050"/>
          </a:solidFill>
          <a:ln>
            <a:noFill/>
          </a:ln>
        </p:spPr>
        <p:txBody>
          <a:bodyPr spcFirstLastPara="1" wrap="square" lIns="91425" tIns="91425" rIns="91425" bIns="91425" anchor="ctr" anchorCtr="0">
            <a:noAutofit/>
          </a:bodyPr>
          <a:lstStyle/>
          <a:p>
            <a:pPr lvl="0">
              <a:spcBef>
                <a:spcPts val="1200"/>
              </a:spcBef>
            </a:pPr>
            <a:r>
              <a:rPr lang="de-DE" sz="2000" dirty="0" smtClean="0">
                <a:latin typeface="Times New Roman" pitchFamily="18" charset="0"/>
                <a:cs typeface="Times New Roman" pitchFamily="18" charset="0"/>
              </a:rPr>
              <a:t>2) </a:t>
            </a:r>
            <a:r>
              <a:rPr lang="de-DE" sz="2000" dirty="0" err="1" smtClean="0">
                <a:latin typeface="Times New Roman" pitchFamily="18" charset="0"/>
                <a:cs typeface="Times New Roman" pitchFamily="18" charset="0"/>
              </a:rPr>
              <a:t>Pre-speech</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exercises</a:t>
            </a:r>
            <a:endParaRPr sz="2000" b="1" dirty="0">
              <a:latin typeface="Times New Roman" pitchFamily="18" charset="0"/>
              <a:cs typeface="Times New Roman" pitchFamily="18" charset="0"/>
            </a:endParaRPr>
          </a:p>
        </p:txBody>
      </p:sp>
      <p:sp>
        <p:nvSpPr>
          <p:cNvPr id="13" name="Google Shape;455;p61"/>
          <p:cNvSpPr/>
          <p:nvPr/>
        </p:nvSpPr>
        <p:spPr>
          <a:xfrm>
            <a:off x="6198510" y="2912730"/>
            <a:ext cx="2808330" cy="147639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lnSpc>
                <a:spcPct val="115000"/>
              </a:lnSpc>
              <a:spcBef>
                <a:spcPts val="1200"/>
              </a:spcBef>
            </a:pPr>
            <a:r>
              <a:rPr lang="de-DE" sz="2000" dirty="0" smtClean="0">
                <a:latin typeface="Times New Roman" pitchFamily="18" charset="0"/>
                <a:cs typeface="Times New Roman" pitchFamily="18" charset="0"/>
              </a:rPr>
              <a:t>1) Pure </a:t>
            </a:r>
            <a:r>
              <a:rPr lang="de-DE" sz="2000" dirty="0" err="1" smtClean="0">
                <a:latin typeface="Times New Roman" pitchFamily="18" charset="0"/>
                <a:cs typeface="Times New Roman" pitchFamily="18" charset="0"/>
              </a:rPr>
              <a:t>speech</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exercises</a:t>
            </a:r>
            <a:endParaRPr sz="2000" b="1" dirty="0">
              <a:latin typeface="Times New Roman" pitchFamily="18" charset="0"/>
              <a:cs typeface="Times New Roman" pitchFamily="18" charset="0"/>
            </a:endParaRPr>
          </a:p>
        </p:txBody>
      </p:sp>
      <p:sp>
        <p:nvSpPr>
          <p:cNvPr id="14" name="Google Shape;455;p61"/>
          <p:cNvSpPr/>
          <p:nvPr/>
        </p:nvSpPr>
        <p:spPr>
          <a:xfrm>
            <a:off x="6183270" y="4443900"/>
            <a:ext cx="2808330" cy="6996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lnSpc>
                <a:spcPct val="115000"/>
              </a:lnSpc>
              <a:spcBef>
                <a:spcPts val="1200"/>
              </a:spcBef>
            </a:pPr>
            <a:r>
              <a:rPr lang="de-DE" sz="2000" dirty="0" smtClean="0">
                <a:latin typeface="Times New Roman" pitchFamily="18" charset="0"/>
                <a:cs typeface="Times New Roman" pitchFamily="18" charset="0"/>
              </a:rPr>
              <a:t>2) S</a:t>
            </a:r>
            <a:r>
              <a:rPr lang="de-DE" sz="2000" dirty="0" smtClean="0">
                <a:latin typeface="Times New Roman" pitchFamily="18" charset="0"/>
                <a:cs typeface="Times New Roman" pitchFamily="18" charset="0"/>
              </a:rPr>
              <a:t>peech-</a:t>
            </a:r>
            <a:r>
              <a:rPr lang="de-DE" sz="2000" dirty="0" err="1" smtClean="0">
                <a:latin typeface="Times New Roman" pitchFamily="18" charset="0"/>
                <a:cs typeface="Times New Roman" pitchFamily="18" charset="0"/>
              </a:rPr>
              <a:t>oriented</a:t>
            </a:r>
            <a:r>
              <a:rPr lang="de-DE" sz="2000" dirty="0" smtClean="0">
                <a:latin typeface="Times New Roman" pitchFamily="18" charset="0"/>
                <a:cs typeface="Times New Roman" pitchFamily="18" charset="0"/>
              </a:rPr>
              <a:t> </a:t>
            </a:r>
            <a:r>
              <a:rPr lang="de-DE" sz="2000" dirty="0" err="1" smtClean="0">
                <a:latin typeface="Times New Roman" pitchFamily="18" charset="0"/>
                <a:cs typeface="Times New Roman" pitchFamily="18" charset="0"/>
              </a:rPr>
              <a:t>exercises</a:t>
            </a:r>
            <a:endParaRPr sz="20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03" name="Google Shape;103;p19"/>
          <p:cNvSpPr txBox="1">
            <a:spLocks noGrp="1"/>
          </p:cNvSpPr>
          <p:nvPr>
            <p:ph type="ctrTitle"/>
          </p:nvPr>
        </p:nvSpPr>
        <p:spPr>
          <a:xfrm>
            <a:off x="3012150" y="1025250"/>
            <a:ext cx="5820300" cy="3378900"/>
          </a:xfrm>
          <a:prstGeom prst="rect">
            <a:avLst/>
          </a:prstGeom>
        </p:spPr>
        <p:txBody>
          <a:bodyPr spcFirstLastPara="1" wrap="square" lIns="91425" tIns="91425" rIns="91425" bIns="91425" anchor="t" anchorCtr="0">
            <a:noAutofit/>
          </a:bodyPr>
          <a:lstStyle/>
          <a:p>
            <a:pPr marL="457200" lvl="0" indent="-355600" algn="just">
              <a:lnSpc>
                <a:spcPct val="115000"/>
              </a:lnSpc>
              <a:spcBef>
                <a:spcPts val="1200"/>
              </a:spcBef>
              <a:buSzPts val="2000"/>
            </a:pPr>
            <a:r>
              <a:rPr lang="en-US" sz="2000" dirty="0" smtClean="0">
                <a:latin typeface="Times New Roman" pitchFamily="18" charset="0"/>
                <a:cs typeface="Times New Roman" pitchFamily="18" charset="0"/>
              </a:rPr>
              <a:t>      The </a:t>
            </a:r>
            <a:r>
              <a:rPr lang="en-US" sz="2000" dirty="0" smtClean="0">
                <a:latin typeface="Times New Roman" pitchFamily="18" charset="0"/>
                <a:cs typeface="Times New Roman" pitchFamily="18" charset="0"/>
              </a:rPr>
              <a:t>quality of the exercises affects the success of mastering speech activity in a foreign language. Exercises, based on the activity nature of learning foreign languages, act as a form of communication language material and the implementation of the objectives of learning.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In </a:t>
            </a:r>
            <a:r>
              <a:rPr lang="en-US" sz="2000" dirty="0" smtClean="0">
                <a:latin typeface="Times New Roman" pitchFamily="18" charset="0"/>
                <a:cs typeface="Times New Roman" pitchFamily="18" charset="0"/>
              </a:rPr>
              <a:t>other words, exercises are not only a means of mastering linguistic material, but also a means of mastering various types of speech activity. </a:t>
            </a:r>
            <a:endParaRPr sz="2000" dirty="0">
              <a:highlight>
                <a:srgbClr val="FFFFFF"/>
              </a:highlight>
              <a:latin typeface="Times New Roman" pitchFamily="18" charset="0"/>
              <a:ea typeface="Times New Roman"/>
              <a:cs typeface="Times New Roman" pitchFamily="18" charset="0"/>
              <a:sym typeface="Times New Roman"/>
            </a:endParaRPr>
          </a:p>
        </p:txBody>
      </p:sp>
      <p:pic>
        <p:nvPicPr>
          <p:cNvPr id="104" name="Google Shape;104;p19"/>
          <p:cNvPicPr preferRelativeResize="0"/>
          <p:nvPr/>
        </p:nvPicPr>
        <p:blipFill rotWithShape="1">
          <a:blip r:embed="rId4">
            <a:alphaModFix/>
          </a:blip>
          <a:srcRect l="20717" r="20458"/>
          <a:stretch/>
        </p:blipFill>
        <p:spPr>
          <a:xfrm>
            <a:off x="311700" y="1196425"/>
            <a:ext cx="2515876" cy="32077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System of exercises</a:t>
            </a:r>
            <a:endParaRPr sz="2800" b="1" dirty="0">
              <a:latin typeface="Times New Roman"/>
              <a:ea typeface="Times New Roman"/>
              <a:cs typeface="Times New Roman"/>
              <a:sym typeface="Times New Roman"/>
            </a:endParaRPr>
          </a:p>
        </p:txBody>
      </p:sp>
      <p:pic>
        <p:nvPicPr>
          <p:cNvPr id="110" name="Google Shape;110;p20"/>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11" name="Google Shape;111;p20"/>
          <p:cNvSpPr txBox="1">
            <a:spLocks noGrp="1"/>
          </p:cNvSpPr>
          <p:nvPr>
            <p:ph type="ctrTitle"/>
          </p:nvPr>
        </p:nvSpPr>
        <p:spPr>
          <a:xfrm>
            <a:off x="89700" y="1025250"/>
            <a:ext cx="8964600" cy="3378900"/>
          </a:xfrm>
          <a:prstGeom prst="rect">
            <a:avLst/>
          </a:prstGeom>
        </p:spPr>
        <p:txBody>
          <a:bodyPr spcFirstLastPara="1" wrap="square" lIns="91425" tIns="91425" rIns="91425" bIns="91425" anchor="t" anchorCtr="0">
            <a:noAutofit/>
          </a:bodyPr>
          <a:lstStyle/>
          <a:p>
            <a:pPr lvl="0" algn="l">
              <a:lnSpc>
                <a:spcPct val="115000"/>
              </a:lnSpc>
            </a:pPr>
            <a:r>
              <a:rPr lang="en-US" sz="2000" dirty="0" smtClean="0">
                <a:latin typeface="Times New Roman" pitchFamily="18" charset="0"/>
                <a:cs typeface="Times New Roman" pitchFamily="18" charset="0"/>
              </a:rPr>
              <a:t>The concept of «system” implies the presence of a certain set of elements, parts that are combined in a certain way. </a:t>
            </a:r>
            <a:br>
              <a:rPr lang="en-US" sz="2000"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exercise system provides: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selection of the necessary exercises, appropriate to the character of a particular skill or skill;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 determining the required sequence of exercises;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the correct location of the material and its ratio;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systematicity</a:t>
            </a:r>
            <a:r>
              <a:rPr lang="en-US" sz="2000" dirty="0" smtClean="0">
                <a:latin typeface="Times New Roman" pitchFamily="18" charset="0"/>
                <a:cs typeface="Times New Roman" pitchFamily="18" charset="0"/>
              </a:rPr>
              <a:t> (regularity) of a certain material and certain exercises;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correct interrelation (correlation and interaction) of different types of speech activity among themselves and within themselves. </a:t>
            </a:r>
            <a:endParaRPr sz="1900" dirty="0">
              <a:latin typeface="Times New Roman" pitchFamily="18" charset="0"/>
              <a:ea typeface="Times New Roman"/>
              <a:cs typeface="Times New Roman" pitchFamily="18" charset="0"/>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System of exercises</a:t>
            </a:r>
            <a:endParaRPr sz="2800" b="1" dirty="0">
              <a:latin typeface="Times New Roman"/>
              <a:ea typeface="Times New Roman"/>
              <a:cs typeface="Times New Roman"/>
              <a:sym typeface="Times New Roman"/>
            </a:endParaRPr>
          </a:p>
        </p:txBody>
      </p:sp>
      <p:pic>
        <p:nvPicPr>
          <p:cNvPr id="110" name="Google Shape;110;p20"/>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11" name="Google Shape;111;p20"/>
          <p:cNvSpPr txBox="1">
            <a:spLocks noGrp="1"/>
          </p:cNvSpPr>
          <p:nvPr>
            <p:ph type="ctrTitle"/>
          </p:nvPr>
        </p:nvSpPr>
        <p:spPr>
          <a:xfrm>
            <a:off x="179400" y="1143000"/>
            <a:ext cx="3889680" cy="3817620"/>
          </a:xfrm>
          <a:prstGeom prst="rect">
            <a:avLst/>
          </a:prstGeom>
        </p:spPr>
        <p:txBody>
          <a:bodyPr spcFirstLastPara="1" wrap="square" lIns="91425" tIns="91425" rIns="91425" bIns="91425" anchor="t" anchorCtr="0">
            <a:noAutofit/>
          </a:bodyPr>
          <a:lstStyle/>
          <a:p>
            <a:pPr lvl="0" algn="l">
              <a:lnSpc>
                <a:spcPct val="115000"/>
              </a:lnSpc>
            </a:pPr>
            <a:r>
              <a:rPr lang="en-US" sz="2000" dirty="0" smtClean="0">
                <a:latin typeface="Times New Roman" pitchFamily="18" charset="0"/>
                <a:cs typeface="Times New Roman" pitchFamily="18" charset="0"/>
              </a:rPr>
              <a:t>In </a:t>
            </a:r>
            <a:r>
              <a:rPr lang="en-US" sz="2000" dirty="0" smtClean="0">
                <a:latin typeface="Times New Roman" pitchFamily="18" charset="0"/>
                <a:cs typeface="Times New Roman" pitchFamily="18" charset="0"/>
              </a:rPr>
              <a:t>methodical science, exercise is considered differently.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Some </a:t>
            </a:r>
            <a:r>
              <a:rPr lang="en-US" sz="2000" dirty="0" smtClean="0">
                <a:latin typeface="Times New Roman" pitchFamily="18" charset="0"/>
                <a:cs typeface="Times New Roman" pitchFamily="18" charset="0"/>
              </a:rPr>
              <a:t>scientists consider it </a:t>
            </a:r>
            <a:r>
              <a:rPr lang="en-US" sz="2000" b="1" dirty="0" smtClean="0">
                <a:latin typeface="Times New Roman" pitchFamily="18" charset="0"/>
                <a:cs typeface="Times New Roman" pitchFamily="18" charset="0"/>
              </a:rPr>
              <a:t>a structural unit of the methodical organization of educational material</a:t>
            </a:r>
            <a:r>
              <a:rPr lang="en-US" sz="2000" dirty="0" smtClean="0">
                <a:latin typeface="Times New Roman" pitchFamily="18" charset="0"/>
                <a:cs typeface="Times New Roman" pitchFamily="18" charset="0"/>
              </a:rPr>
              <a:t>. Others see it </a:t>
            </a:r>
            <a:r>
              <a:rPr lang="en-US" sz="2000" dirty="0" smtClean="0">
                <a:latin typeface="Times New Roman" pitchFamily="18" charset="0"/>
                <a:cs typeface="Times New Roman" pitchFamily="18" charset="0"/>
              </a:rPr>
              <a:t>as </a:t>
            </a:r>
            <a:r>
              <a:rPr lang="en-US" sz="2000" b="1" dirty="0" smtClean="0">
                <a:latin typeface="Times New Roman" pitchFamily="18" charset="0"/>
                <a:cs typeface="Times New Roman" pitchFamily="18" charset="0"/>
              </a:rPr>
              <a:t>a </a:t>
            </a:r>
            <a:r>
              <a:rPr lang="en-US" sz="2000" b="1" dirty="0" smtClean="0">
                <a:latin typeface="Times New Roman" pitchFamily="18" charset="0"/>
                <a:cs typeface="Times New Roman" pitchFamily="18" charset="0"/>
              </a:rPr>
              <a:t>unit for learning foreign language speech activity. </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sz="1900" b="1" dirty="0">
              <a:latin typeface="Times New Roman" pitchFamily="18" charset="0"/>
              <a:ea typeface="Times New Roman"/>
              <a:cs typeface="Times New Roman" pitchFamily="18" charset="0"/>
              <a:sym typeface="Times New Roman"/>
            </a:endParaRPr>
          </a:p>
        </p:txBody>
      </p:sp>
      <p:pic>
        <p:nvPicPr>
          <p:cNvPr id="5" name="Google Shape;267;p36"/>
          <p:cNvPicPr preferRelativeResize="0"/>
          <p:nvPr/>
        </p:nvPicPr>
        <p:blipFill rotWithShape="1">
          <a:blip r:embed="rId4">
            <a:alphaModFix/>
          </a:blip>
          <a:srcRect r="1893"/>
          <a:stretch/>
        </p:blipFill>
        <p:spPr>
          <a:xfrm>
            <a:off x="4739640" y="1216700"/>
            <a:ext cx="4186526" cy="2844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System of exercises</a:t>
            </a:r>
            <a:endParaRPr sz="2800" b="1" dirty="0">
              <a:latin typeface="Times New Roman"/>
              <a:ea typeface="Times New Roman"/>
              <a:cs typeface="Times New Roman"/>
              <a:sym typeface="Times New Roman"/>
            </a:endParaRPr>
          </a:p>
        </p:txBody>
      </p:sp>
      <p:pic>
        <p:nvPicPr>
          <p:cNvPr id="110" name="Google Shape;110;p20"/>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11" name="Google Shape;111;p20"/>
          <p:cNvSpPr txBox="1">
            <a:spLocks noGrp="1"/>
          </p:cNvSpPr>
          <p:nvPr>
            <p:ph type="ctrTitle"/>
          </p:nvPr>
        </p:nvSpPr>
        <p:spPr>
          <a:xfrm>
            <a:off x="4251960" y="842370"/>
            <a:ext cx="4892040" cy="4118250"/>
          </a:xfrm>
          <a:prstGeom prst="rect">
            <a:avLst/>
          </a:prstGeom>
        </p:spPr>
        <p:txBody>
          <a:bodyPr spcFirstLastPara="1" wrap="square" lIns="91425" tIns="91425" rIns="91425" bIns="91425" anchor="t" anchorCtr="0">
            <a:noAutofit/>
          </a:bodyPr>
          <a:lstStyle/>
          <a:p>
            <a:pPr lvl="0" algn="l">
              <a:lnSpc>
                <a:spcPct val="115000"/>
              </a:lnSpc>
            </a:pPr>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implement </a:t>
            </a:r>
            <a:r>
              <a:rPr lang="en-US" sz="2000" b="1" dirty="0" smtClean="0">
                <a:latin typeface="Times New Roman" pitchFamily="18" charset="0"/>
                <a:cs typeface="Times New Roman" pitchFamily="18" charset="0"/>
              </a:rPr>
              <a:t>a variety of teaching methods, create favorable conditions for the development of speech skills</a:t>
            </a:r>
            <a:r>
              <a:rPr lang="en-US" sz="2000" dirty="0" smtClean="0">
                <a:latin typeface="Times New Roman" pitchFamily="18" charset="0"/>
                <a:cs typeface="Times New Roman" pitchFamily="18" charset="0"/>
              </a:rPr>
              <a:t> in the foreign language.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can be performed in </a:t>
            </a:r>
            <a:r>
              <a:rPr lang="en-US" sz="2000" b="1" dirty="0" smtClean="0">
                <a:latin typeface="Times New Roman" pitchFamily="18" charset="0"/>
                <a:cs typeface="Times New Roman" pitchFamily="18" charset="0"/>
              </a:rPr>
              <a:t>various conditions. </a:t>
            </a:r>
            <a:r>
              <a:rPr lang="en-US" sz="2000" dirty="0" smtClean="0">
                <a:latin typeface="Times New Roman" pitchFamily="18" charset="0"/>
                <a:cs typeface="Times New Roman" pitchFamily="18" charset="0"/>
              </a:rPr>
              <a:t>If </a:t>
            </a:r>
            <a:r>
              <a:rPr lang="en-US" sz="2000" dirty="0" smtClean="0">
                <a:latin typeface="Times New Roman" pitchFamily="18" charset="0"/>
                <a:cs typeface="Times New Roman" pitchFamily="18" charset="0"/>
              </a:rPr>
              <a:t>the students' attention is directed to the </a:t>
            </a:r>
            <a:r>
              <a:rPr lang="en-US" sz="2000" b="1" dirty="0" smtClean="0">
                <a:latin typeface="Times New Roman" pitchFamily="18" charset="0"/>
                <a:cs typeface="Times New Roman" pitchFamily="18" charset="0"/>
              </a:rPr>
              <a:t>content</a:t>
            </a:r>
            <a:r>
              <a:rPr lang="en-US" sz="2000" dirty="0" smtClean="0">
                <a:latin typeface="Times New Roman" pitchFamily="18" charset="0"/>
                <a:cs typeface="Times New Roman" pitchFamily="18" charset="0"/>
              </a:rPr>
              <a:t>, and not to the language form, then in this case they perform speech actions associated with the </a:t>
            </a:r>
            <a:r>
              <a:rPr lang="en-US" sz="2000" b="1" dirty="0" smtClean="0">
                <a:latin typeface="Times New Roman" pitchFamily="18" charset="0"/>
                <a:cs typeface="Times New Roman" pitchFamily="18" charset="0"/>
              </a:rPr>
              <a:t>expression of their own thoughts </a:t>
            </a:r>
            <a:r>
              <a:rPr lang="en-US" sz="2000" dirty="0" smtClean="0">
                <a:latin typeface="Times New Roman" pitchFamily="18" charset="0"/>
                <a:cs typeface="Times New Roman" pitchFamily="18" charset="0"/>
              </a:rPr>
              <a:t>or with an </a:t>
            </a:r>
            <a:r>
              <a:rPr lang="en-US" sz="2000" b="1" dirty="0" smtClean="0">
                <a:latin typeface="Times New Roman" pitchFamily="18" charset="0"/>
                <a:cs typeface="Times New Roman" pitchFamily="18" charset="0"/>
              </a:rPr>
              <a:t>understanding of the thoughts given by the author of the text (in listening or reading).</a:t>
            </a:r>
            <a:endParaRPr sz="1900" b="1" dirty="0">
              <a:latin typeface="Times New Roman" pitchFamily="18" charset="0"/>
              <a:ea typeface="Times New Roman"/>
              <a:cs typeface="Times New Roman" pitchFamily="18" charset="0"/>
              <a:sym typeface="Times New Roman"/>
            </a:endParaRPr>
          </a:p>
        </p:txBody>
      </p:sp>
      <p:pic>
        <p:nvPicPr>
          <p:cNvPr id="5" name="Google Shape;240;p33"/>
          <p:cNvPicPr preferRelativeResize="0"/>
          <p:nvPr/>
        </p:nvPicPr>
        <p:blipFill>
          <a:blip r:embed="rId4">
            <a:alphaModFix/>
          </a:blip>
          <a:stretch>
            <a:fillRect/>
          </a:stretch>
        </p:blipFill>
        <p:spPr>
          <a:xfrm>
            <a:off x="106680" y="1369100"/>
            <a:ext cx="4107900" cy="27415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209550"/>
            <a:ext cx="8520600"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dirty="0">
                <a:latin typeface="Times New Roman"/>
                <a:ea typeface="Times New Roman"/>
                <a:cs typeface="Times New Roman"/>
                <a:sym typeface="Times New Roman"/>
              </a:rPr>
              <a:t>Lecture </a:t>
            </a:r>
            <a:r>
              <a:rPr lang="en-US" sz="2800" b="1" dirty="0" smtClean="0">
                <a:latin typeface="Times New Roman"/>
                <a:ea typeface="Times New Roman"/>
                <a:cs typeface="Times New Roman"/>
                <a:sym typeface="Times New Roman"/>
              </a:rPr>
              <a:t>15</a:t>
            </a:r>
            <a:endParaRPr sz="2800" b="1" dirty="0">
              <a:latin typeface="Times New Roman"/>
              <a:ea typeface="Times New Roman"/>
              <a:cs typeface="Times New Roman"/>
              <a:sym typeface="Times New Roman"/>
            </a:endParaRPr>
          </a:p>
          <a:p>
            <a:pPr lvl="0">
              <a:lnSpc>
                <a:spcPct val="115000"/>
              </a:lnSpc>
            </a:pPr>
            <a:r>
              <a:rPr lang="en-US" sz="2800" dirty="0" smtClean="0">
                <a:latin typeface="Times New Roman" pitchFamily="18" charset="0"/>
                <a:cs typeface="Times New Roman" pitchFamily="18" charset="0"/>
              </a:rPr>
              <a:t>SYSTEMS OF EXERCISES IN TRAINING FOREIGN LANGUAGES</a:t>
            </a:r>
            <a:endParaRPr sz="2800" dirty="0">
              <a:latin typeface="Times New Roman" pitchFamily="18" charset="0"/>
              <a:ea typeface="Times New Roman"/>
              <a:cs typeface="Times New Roman" pitchFamily="18" charset="0"/>
              <a:sym typeface="Times New Roman"/>
            </a:endParaRPr>
          </a:p>
        </p:txBody>
      </p:sp>
      <p:pic>
        <p:nvPicPr>
          <p:cNvPr id="63" name="Google Shape;63;p14"/>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64" name="Google Shape;64;p14"/>
          <p:cNvPicPr preferRelativeResize="0"/>
          <p:nvPr/>
        </p:nvPicPr>
        <p:blipFill rotWithShape="1">
          <a:blip r:embed="rId4">
            <a:alphaModFix/>
          </a:blip>
          <a:srcRect t="9739"/>
          <a:stretch/>
        </p:blipFill>
        <p:spPr>
          <a:xfrm>
            <a:off x="2508100" y="2329150"/>
            <a:ext cx="4311800" cy="2814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Systems of exercises in FLT</a:t>
            </a:r>
            <a:endParaRPr sz="2800" b="1" dirty="0">
              <a:latin typeface="Times New Roman"/>
              <a:ea typeface="Times New Roman"/>
              <a:cs typeface="Times New Roman"/>
              <a:sym typeface="Times New Roman"/>
            </a:endParaRPr>
          </a:p>
        </p:txBody>
      </p:sp>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2" name="Google Shape;142;p24"/>
          <p:cNvSpPr/>
          <p:nvPr/>
        </p:nvSpPr>
        <p:spPr>
          <a:xfrm>
            <a:off x="354074" y="1817140"/>
            <a:ext cx="8408925" cy="590780"/>
          </a:xfrm>
          <a:prstGeom prst="roundRect">
            <a:avLst>
              <a:gd name="adj" fmla="val 16667"/>
            </a:avLst>
          </a:prstGeom>
          <a:solidFill>
            <a:srgbClr val="6D9EEB"/>
          </a:solidFill>
          <a:ln>
            <a:noFill/>
          </a:ln>
        </p:spPr>
        <p:txBody>
          <a:bodyPr spcFirstLastPara="1" wrap="square" lIns="91425" tIns="91425" rIns="91425" bIns="91425" anchor="b" anchorCtr="0">
            <a:noAutofit/>
          </a:bodyPr>
          <a:lstStyle/>
          <a:p>
            <a:pPr lvl="0">
              <a:spcBef>
                <a:spcPts val="1200"/>
              </a:spcBef>
              <a:buClr>
                <a:schemeClr val="dk1"/>
              </a:buClr>
              <a:buSzPts val="1100"/>
            </a:pPr>
            <a:r>
              <a:rPr lang="de-DE" sz="2400" b="1" dirty="0" err="1" smtClean="0">
                <a:latin typeface="Times New Roman" pitchFamily="18" charset="0"/>
                <a:cs typeface="Times New Roman" pitchFamily="18" charset="0"/>
              </a:rPr>
              <a:t>Vocabulary</a:t>
            </a:r>
            <a:r>
              <a:rPr lang="de-DE" sz="2400" b="1" dirty="0" smtClean="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drills</a:t>
            </a:r>
            <a:endParaRPr sz="2300" b="1" dirty="0">
              <a:latin typeface="Times New Roman" pitchFamily="18" charset="0"/>
              <a:cs typeface="Times New Roman" pitchFamily="18" charset="0"/>
            </a:endParaRPr>
          </a:p>
        </p:txBody>
      </p:sp>
      <p:sp>
        <p:nvSpPr>
          <p:cNvPr id="9" name="Прямоугольник 8"/>
          <p:cNvSpPr/>
          <p:nvPr/>
        </p:nvSpPr>
        <p:spPr>
          <a:xfrm>
            <a:off x="396240" y="980093"/>
            <a:ext cx="8458200" cy="1138773"/>
          </a:xfrm>
          <a:prstGeom prst="rect">
            <a:avLst/>
          </a:prstGeom>
        </p:spPr>
        <p:txBody>
          <a:bodyPr wrap="square">
            <a:spAutoFit/>
          </a:bodyPr>
          <a:lstStyle/>
          <a:p>
            <a:r>
              <a:rPr lang="en-US" sz="2000" dirty="0" smtClean="0">
                <a:latin typeface="Times New Roman" pitchFamily="18" charset="0"/>
                <a:cs typeface="Times New Roman" pitchFamily="18" charset="0"/>
              </a:rPr>
              <a:t>When it comes to training in foreign languages, there are various systems of exercises that can be used to improve language proficiency. </a:t>
            </a:r>
          </a:p>
          <a:p>
            <a:r>
              <a:rPr lang="en-US" dirty="0" smtClean="0"/>
              <a:t/>
            </a:r>
            <a:br>
              <a:rPr lang="en-US" dirty="0" smtClean="0"/>
            </a:br>
            <a:endParaRPr lang="ru-RU" dirty="0"/>
          </a:p>
        </p:txBody>
      </p:sp>
      <p:sp>
        <p:nvSpPr>
          <p:cNvPr id="10" name="Прямоугольник 9"/>
          <p:cNvSpPr/>
          <p:nvPr/>
        </p:nvSpPr>
        <p:spPr>
          <a:xfrm>
            <a:off x="350520" y="2534573"/>
            <a:ext cx="8458200" cy="1938992"/>
          </a:xfrm>
          <a:prstGeom prst="rect">
            <a:avLst/>
          </a:prstGeom>
        </p:spPr>
        <p:txBody>
          <a:bodyPr wrap="square">
            <a:spAutoFit/>
          </a:bodyPr>
          <a:lstStyle/>
          <a:p>
            <a:r>
              <a:rPr lang="en-US" sz="2000" dirty="0" smtClean="0">
                <a:latin typeface="Times New Roman" pitchFamily="18" charset="0"/>
                <a:cs typeface="Times New Roman" pitchFamily="18" charset="0"/>
              </a:rPr>
              <a:t>Vocabulary is the foundation of language learning, and it's essential to learn and retain new words. Vocabulary drills involve memorizing words and their meanings and using them in context. This can be done through flashcards, word lists, or even online vocabulary </a:t>
            </a:r>
            <a:r>
              <a:rPr lang="en-US" sz="2000" dirty="0" smtClean="0">
                <a:latin typeface="Times New Roman" pitchFamily="18" charset="0"/>
                <a:cs typeface="Times New Roman" pitchFamily="18" charset="0"/>
              </a:rPr>
              <a:t>games, matching </a:t>
            </a:r>
            <a:r>
              <a:rPr lang="en-US" sz="2000" dirty="0" smtClean="0">
                <a:latin typeface="Times New Roman" pitchFamily="18" charset="0"/>
                <a:cs typeface="Times New Roman" pitchFamily="18" charset="0"/>
              </a:rPr>
              <a:t>exercises, fill-in-the-blank exercises, and word association games.</a:t>
            </a:r>
            <a:br>
              <a:rPr lang="en-US"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2" name="Google Shape;142;p24"/>
          <p:cNvSpPr/>
          <p:nvPr/>
        </p:nvSpPr>
        <p:spPr>
          <a:xfrm>
            <a:off x="354074" y="1817140"/>
            <a:ext cx="8408925" cy="590780"/>
          </a:xfrm>
          <a:prstGeom prst="roundRect">
            <a:avLst>
              <a:gd name="adj" fmla="val 16667"/>
            </a:avLst>
          </a:prstGeom>
          <a:solidFill>
            <a:schemeClr val="accent6"/>
          </a:solidFill>
          <a:ln>
            <a:noFill/>
          </a:ln>
        </p:spPr>
        <p:txBody>
          <a:bodyPr spcFirstLastPara="1" wrap="square" lIns="91425" tIns="91425" rIns="91425" bIns="91425" anchor="b" anchorCtr="0">
            <a:noAutofit/>
          </a:bodyPr>
          <a:lstStyle/>
          <a:p>
            <a:pPr lvl="0">
              <a:spcBef>
                <a:spcPts val="1200"/>
              </a:spcBef>
              <a:buClr>
                <a:schemeClr val="dk1"/>
              </a:buClr>
              <a:buSzPts val="1100"/>
            </a:pPr>
            <a:r>
              <a:rPr lang="de-DE" sz="2400" b="1" dirty="0" smtClean="0">
                <a:latin typeface="Times New Roman" pitchFamily="18" charset="0"/>
                <a:cs typeface="Times New Roman" pitchFamily="18" charset="0"/>
              </a:rPr>
              <a:t>Listening </a:t>
            </a:r>
            <a:r>
              <a:rPr lang="de-DE" sz="2400" b="1" dirty="0" err="1" smtClean="0">
                <a:latin typeface="Times New Roman" pitchFamily="18" charset="0"/>
                <a:cs typeface="Times New Roman" pitchFamily="18" charset="0"/>
              </a:rPr>
              <a:t>exercises</a:t>
            </a:r>
            <a:r>
              <a:rPr lang="de-DE" sz="2400" b="1" dirty="0" smtClean="0">
                <a:latin typeface="Times New Roman" pitchFamily="18" charset="0"/>
                <a:cs typeface="Times New Roman" pitchFamily="18" charset="0"/>
              </a:rPr>
              <a:t> </a:t>
            </a:r>
            <a:endParaRPr sz="2300" b="1" dirty="0">
              <a:latin typeface="Times New Roman" pitchFamily="18" charset="0"/>
              <a:cs typeface="Times New Roman" pitchFamily="18" charset="0"/>
            </a:endParaRPr>
          </a:p>
        </p:txBody>
      </p:sp>
      <p:sp>
        <p:nvSpPr>
          <p:cNvPr id="9" name="Прямоугольник 8"/>
          <p:cNvSpPr/>
          <p:nvPr/>
        </p:nvSpPr>
        <p:spPr>
          <a:xfrm>
            <a:off x="396240" y="980093"/>
            <a:ext cx="8458200" cy="1138773"/>
          </a:xfrm>
          <a:prstGeom prst="rect">
            <a:avLst/>
          </a:prstGeom>
        </p:spPr>
        <p:txBody>
          <a:bodyPr wrap="square">
            <a:spAutoFit/>
          </a:bodyPr>
          <a:lstStyle/>
          <a:p>
            <a:r>
              <a:rPr lang="en-US" sz="2000" dirty="0" smtClean="0">
                <a:latin typeface="Times New Roman" pitchFamily="18" charset="0"/>
                <a:cs typeface="Times New Roman" pitchFamily="18" charset="0"/>
              </a:rPr>
              <a:t>When it comes to training in foreign languages, there are various systems of exercises that can be used to improve language proficiency. </a:t>
            </a:r>
          </a:p>
          <a:p>
            <a:r>
              <a:rPr lang="en-US" dirty="0" smtClean="0"/>
              <a:t/>
            </a:r>
            <a:br>
              <a:rPr lang="en-US" dirty="0" smtClean="0"/>
            </a:br>
            <a:endParaRPr lang="ru-RU" dirty="0"/>
          </a:p>
        </p:txBody>
      </p:sp>
      <p:sp>
        <p:nvSpPr>
          <p:cNvPr id="10" name="Прямоугольник 9"/>
          <p:cNvSpPr/>
          <p:nvPr/>
        </p:nvSpPr>
        <p:spPr>
          <a:xfrm>
            <a:off x="350520" y="2534573"/>
            <a:ext cx="8458200" cy="1631216"/>
          </a:xfrm>
          <a:prstGeom prst="rect">
            <a:avLst/>
          </a:prstGeom>
        </p:spPr>
        <p:txBody>
          <a:bodyPr wrap="square">
            <a:spAutoFit/>
          </a:bodyPr>
          <a:lstStyle/>
          <a:p>
            <a:r>
              <a:rPr lang="en-US" sz="2000" dirty="0" smtClean="0">
                <a:latin typeface="Times New Roman" pitchFamily="18" charset="0"/>
                <a:cs typeface="Times New Roman" pitchFamily="18" charset="0"/>
              </a:rPr>
              <a:t>Listening exercises are designed to improve listening comprehension skills. These can include listening to recorded conversations or lectures, watching videos with subtitles, </a:t>
            </a:r>
            <a:r>
              <a:rPr lang="en-US" sz="2000" dirty="0" smtClean="0">
                <a:latin typeface="Times New Roman" pitchFamily="18" charset="0"/>
                <a:cs typeface="Times New Roman" pitchFamily="18" charset="0"/>
              </a:rPr>
              <a:t>listening </a:t>
            </a:r>
            <a:r>
              <a:rPr lang="en-US" sz="2000" dirty="0" smtClean="0">
                <a:latin typeface="Times New Roman" pitchFamily="18" charset="0"/>
                <a:cs typeface="Times New Roman" pitchFamily="18" charset="0"/>
              </a:rPr>
              <a:t>to music in the target </a:t>
            </a:r>
            <a:r>
              <a:rPr lang="en-US" sz="2000" dirty="0" smtClean="0">
                <a:latin typeface="Times New Roman" pitchFamily="18" charset="0"/>
                <a:cs typeface="Times New Roman" pitchFamily="18" charset="0"/>
              </a:rPr>
              <a:t>language, dictation exercises, audio  recordings comprehension questions and conversations with native speakers. </a:t>
            </a:r>
            <a:endParaRPr lang="ru-RU" sz="2000" dirty="0">
              <a:latin typeface="Times New Roman" pitchFamily="18" charset="0"/>
              <a:cs typeface="Times New Roman" pitchFamily="18" charset="0"/>
            </a:endParaRPr>
          </a:p>
        </p:txBody>
      </p:sp>
      <p:sp>
        <p:nvSpPr>
          <p:cNvPr id="11" name="Google Shape;139;p24"/>
          <p:cNvSpPr txBox="1">
            <a:spLocks/>
          </p:cNvSpPr>
          <p:nvPr/>
        </p:nvSpPr>
        <p:spPr>
          <a:xfrm>
            <a:off x="311700" y="0"/>
            <a:ext cx="8520600" cy="815700"/>
          </a:xfrm>
          <a:prstGeom prst="rect">
            <a:avLst/>
          </a:prstGeom>
          <a:noFill/>
          <a:ln>
            <a:noFill/>
          </a:ln>
        </p:spPr>
        <p:txBody>
          <a:bodyPr spcFirstLastPara="1" wrap="square" lIns="91425" tIns="91425" rIns="91425" bIns="91425" anchor="b" anchorCtr="0">
            <a:normAutofit/>
          </a:bodyPr>
          <a:lstStyle/>
          <a:p>
            <a:pPr marL="0" marR="0" lvl="0" indent="0" algn="ctr" defTabSz="914400" rtl="0" eaLnBrk="1" fontAlgn="auto" latinLnBrk="0" hangingPunct="1">
              <a:lnSpc>
                <a:spcPct val="115000"/>
              </a:lnSpc>
              <a:spcBef>
                <a:spcPts val="0"/>
              </a:spcBef>
              <a:spcAft>
                <a:spcPts val="0"/>
              </a:spcAft>
              <a:buClr>
                <a:schemeClr val="dk1"/>
              </a:buClr>
              <a:buSzPts val="5200"/>
              <a:buFont typeface="Arial"/>
              <a:buNone/>
              <a:tabLst/>
              <a:defRPr/>
            </a:pPr>
            <a:r>
              <a:rPr kumimoji="0" lang="en-US" sz="2800" b="1" i="0" u="none" strike="noStrike" kern="0" cap="none" spc="0" normalizeH="0" baseline="0" noProof="0" smtClean="0">
                <a:ln>
                  <a:noFill/>
                </a:ln>
                <a:solidFill>
                  <a:schemeClr val="dk1"/>
                </a:solidFill>
                <a:effectLst/>
                <a:uLnTx/>
                <a:uFillTx/>
                <a:latin typeface="Times New Roman"/>
                <a:ea typeface="Times New Roman"/>
                <a:cs typeface="Times New Roman"/>
                <a:sym typeface="Times New Roman"/>
              </a:rPr>
              <a:t>Systems of exercises in FLT</a:t>
            </a:r>
            <a:endParaRPr kumimoji="0" lang="en-US" sz="2800" b="1" i="0" u="none" strike="noStrike" kern="0" cap="none" spc="0" normalizeH="0" baseline="0" noProof="0" dirty="0">
              <a:ln>
                <a:noFill/>
              </a:ln>
              <a:solidFill>
                <a:schemeClr val="dk1"/>
              </a:solidFill>
              <a:effectLst/>
              <a:uLnTx/>
              <a:uFillTx/>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2" name="Google Shape;142;p24"/>
          <p:cNvSpPr/>
          <p:nvPr/>
        </p:nvSpPr>
        <p:spPr>
          <a:xfrm>
            <a:off x="354074" y="1817140"/>
            <a:ext cx="8408925" cy="590780"/>
          </a:xfrm>
          <a:prstGeom prst="roundRect">
            <a:avLst>
              <a:gd name="adj" fmla="val 16667"/>
            </a:avLst>
          </a:prstGeom>
          <a:solidFill>
            <a:srgbClr val="92D050"/>
          </a:solidFill>
          <a:ln>
            <a:noFill/>
          </a:ln>
        </p:spPr>
        <p:txBody>
          <a:bodyPr spcFirstLastPara="1" wrap="square" lIns="91425" tIns="91425" rIns="91425" bIns="91425" anchor="b" anchorCtr="0">
            <a:noAutofit/>
          </a:bodyPr>
          <a:lstStyle/>
          <a:p>
            <a:pPr lvl="0">
              <a:spcBef>
                <a:spcPts val="1200"/>
              </a:spcBef>
              <a:buClr>
                <a:schemeClr val="dk1"/>
              </a:buClr>
              <a:buSzPts val="1100"/>
            </a:pPr>
            <a:r>
              <a:rPr lang="de-DE" sz="2400" b="1" dirty="0" smtClean="0">
                <a:latin typeface="Times New Roman" pitchFamily="18" charset="0"/>
                <a:cs typeface="Times New Roman" pitchFamily="18" charset="0"/>
              </a:rPr>
              <a:t>Reading </a:t>
            </a:r>
            <a:r>
              <a:rPr lang="de-DE" sz="2400" b="1" dirty="0" err="1" smtClean="0">
                <a:latin typeface="Times New Roman" pitchFamily="18" charset="0"/>
                <a:cs typeface="Times New Roman" pitchFamily="18" charset="0"/>
              </a:rPr>
              <a:t>comprehension</a:t>
            </a:r>
            <a:r>
              <a:rPr lang="de-DE" sz="2400" b="1" dirty="0" smtClean="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exercises</a:t>
            </a:r>
            <a:endParaRPr sz="2300" b="1" dirty="0">
              <a:latin typeface="Times New Roman" pitchFamily="18" charset="0"/>
              <a:cs typeface="Times New Roman" pitchFamily="18" charset="0"/>
            </a:endParaRPr>
          </a:p>
        </p:txBody>
      </p:sp>
      <p:sp>
        <p:nvSpPr>
          <p:cNvPr id="9" name="Прямоугольник 8"/>
          <p:cNvSpPr/>
          <p:nvPr/>
        </p:nvSpPr>
        <p:spPr>
          <a:xfrm>
            <a:off x="396240" y="980093"/>
            <a:ext cx="8458200" cy="1138773"/>
          </a:xfrm>
          <a:prstGeom prst="rect">
            <a:avLst/>
          </a:prstGeom>
        </p:spPr>
        <p:txBody>
          <a:bodyPr wrap="square">
            <a:spAutoFit/>
          </a:bodyPr>
          <a:lstStyle/>
          <a:p>
            <a:r>
              <a:rPr lang="en-US" sz="2000" dirty="0" smtClean="0">
                <a:latin typeface="Times New Roman" pitchFamily="18" charset="0"/>
                <a:cs typeface="Times New Roman" pitchFamily="18" charset="0"/>
              </a:rPr>
              <a:t>When it comes to training in foreign languages, there are various systems of exercises that can be used to improve language proficiency. </a:t>
            </a:r>
          </a:p>
          <a:p>
            <a:r>
              <a:rPr lang="en-US" dirty="0" smtClean="0"/>
              <a:t/>
            </a:r>
            <a:br>
              <a:rPr lang="en-US" dirty="0" smtClean="0"/>
            </a:br>
            <a:endParaRPr lang="ru-RU" dirty="0"/>
          </a:p>
        </p:txBody>
      </p:sp>
      <p:sp>
        <p:nvSpPr>
          <p:cNvPr id="10" name="Прямоугольник 9"/>
          <p:cNvSpPr/>
          <p:nvPr/>
        </p:nvSpPr>
        <p:spPr>
          <a:xfrm>
            <a:off x="350520" y="2534573"/>
            <a:ext cx="8458200" cy="1323439"/>
          </a:xfrm>
          <a:prstGeom prst="rect">
            <a:avLst/>
          </a:prstGeom>
        </p:spPr>
        <p:txBody>
          <a:bodyPr wrap="square">
            <a:spAutoFit/>
          </a:bodyPr>
          <a:lstStyle/>
          <a:p>
            <a:r>
              <a:rPr lang="en-US" sz="2000" dirty="0" smtClean="0">
                <a:latin typeface="Times New Roman" pitchFamily="18" charset="0"/>
                <a:cs typeface="Times New Roman" pitchFamily="18" charset="0"/>
              </a:rPr>
              <a:t>Reading is another fundamental skill in language learning. Reading comprehension exercises involve reading texts and answering questions about them, summarizing the main points, or even translating the text into the target language.</a:t>
            </a:r>
            <a:endParaRPr lang="ru-RU" sz="2000" dirty="0">
              <a:latin typeface="Times New Roman" pitchFamily="18" charset="0"/>
              <a:cs typeface="Times New Roman" pitchFamily="18" charset="0"/>
            </a:endParaRPr>
          </a:p>
        </p:txBody>
      </p:sp>
      <p:sp>
        <p:nvSpPr>
          <p:cNvPr id="8" name="Google Shape;139;p24"/>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Systems of exercises in FLT</a:t>
            </a:r>
            <a:endParaRPr sz="2800" b="1" dirty="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2" name="Google Shape;142;p24"/>
          <p:cNvSpPr/>
          <p:nvPr/>
        </p:nvSpPr>
        <p:spPr>
          <a:xfrm>
            <a:off x="354074" y="1817140"/>
            <a:ext cx="8408925" cy="590780"/>
          </a:xfrm>
          <a:prstGeom prst="roundRect">
            <a:avLst>
              <a:gd name="adj" fmla="val 16667"/>
            </a:avLst>
          </a:prstGeom>
          <a:solidFill>
            <a:srgbClr val="FFC000"/>
          </a:solidFill>
          <a:ln>
            <a:noFill/>
          </a:ln>
        </p:spPr>
        <p:txBody>
          <a:bodyPr spcFirstLastPara="1" wrap="square" lIns="91425" tIns="91425" rIns="91425" bIns="91425" anchor="b" anchorCtr="0">
            <a:noAutofit/>
          </a:bodyPr>
          <a:lstStyle/>
          <a:p>
            <a:pPr lvl="0">
              <a:spcBef>
                <a:spcPts val="1200"/>
              </a:spcBef>
              <a:buClr>
                <a:schemeClr val="dk1"/>
              </a:buClr>
              <a:buSzPts val="1100"/>
            </a:pPr>
            <a:r>
              <a:rPr lang="de-DE" sz="2400" b="1" dirty="0" smtClean="0">
                <a:latin typeface="Times New Roman" pitchFamily="18" charset="0"/>
                <a:cs typeface="Times New Roman" pitchFamily="18" charset="0"/>
              </a:rPr>
              <a:t>Writing </a:t>
            </a:r>
            <a:r>
              <a:rPr lang="de-DE" sz="2400" b="1" dirty="0" err="1" smtClean="0">
                <a:latin typeface="Times New Roman" pitchFamily="18" charset="0"/>
                <a:cs typeface="Times New Roman" pitchFamily="18" charset="0"/>
              </a:rPr>
              <a:t>exercises</a:t>
            </a:r>
            <a:endParaRPr sz="2300" b="1" dirty="0">
              <a:latin typeface="Times New Roman" pitchFamily="18" charset="0"/>
              <a:cs typeface="Times New Roman" pitchFamily="18" charset="0"/>
            </a:endParaRPr>
          </a:p>
        </p:txBody>
      </p:sp>
      <p:sp>
        <p:nvSpPr>
          <p:cNvPr id="9" name="Прямоугольник 8"/>
          <p:cNvSpPr/>
          <p:nvPr/>
        </p:nvSpPr>
        <p:spPr>
          <a:xfrm>
            <a:off x="396240" y="980093"/>
            <a:ext cx="8458200" cy="1138773"/>
          </a:xfrm>
          <a:prstGeom prst="rect">
            <a:avLst/>
          </a:prstGeom>
        </p:spPr>
        <p:txBody>
          <a:bodyPr wrap="square">
            <a:spAutoFit/>
          </a:bodyPr>
          <a:lstStyle/>
          <a:p>
            <a:r>
              <a:rPr lang="en-US" sz="2000" dirty="0" smtClean="0">
                <a:latin typeface="Times New Roman" pitchFamily="18" charset="0"/>
                <a:cs typeface="Times New Roman" pitchFamily="18" charset="0"/>
              </a:rPr>
              <a:t>When it comes to training in foreign languages, there are various systems of exercises that can be used to improve language proficiency. </a:t>
            </a:r>
          </a:p>
          <a:p>
            <a:r>
              <a:rPr lang="en-US" dirty="0" smtClean="0"/>
              <a:t/>
            </a:r>
            <a:br>
              <a:rPr lang="en-US" dirty="0" smtClean="0"/>
            </a:br>
            <a:endParaRPr lang="ru-RU" dirty="0"/>
          </a:p>
        </p:txBody>
      </p:sp>
      <p:sp>
        <p:nvSpPr>
          <p:cNvPr id="10" name="Прямоугольник 9"/>
          <p:cNvSpPr/>
          <p:nvPr/>
        </p:nvSpPr>
        <p:spPr>
          <a:xfrm>
            <a:off x="350520" y="2534573"/>
            <a:ext cx="8458200" cy="1015663"/>
          </a:xfrm>
          <a:prstGeom prst="rect">
            <a:avLst/>
          </a:prstGeom>
        </p:spPr>
        <p:txBody>
          <a:bodyPr wrap="square">
            <a:spAutoFit/>
          </a:bodyPr>
          <a:lstStyle/>
          <a:p>
            <a:r>
              <a:rPr lang="en-US" sz="2000" dirty="0" smtClean="0">
                <a:latin typeface="Times New Roman" pitchFamily="18" charset="0"/>
                <a:cs typeface="Times New Roman" pitchFamily="18" charset="0"/>
              </a:rPr>
              <a:t>Writing exercises are designed to improve writing skills. This can include writing essays, journal entries, or even emails in the target language. Writing exercises help to improve grammar, spelling, and overall writing fluency.</a:t>
            </a:r>
            <a:endParaRPr lang="ru-RU" sz="2000" dirty="0">
              <a:latin typeface="Times New Roman" pitchFamily="18" charset="0"/>
              <a:cs typeface="Times New Roman" pitchFamily="18" charset="0"/>
            </a:endParaRPr>
          </a:p>
        </p:txBody>
      </p:sp>
      <p:sp>
        <p:nvSpPr>
          <p:cNvPr id="8" name="Google Shape;139;p24"/>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Systems of exercises in FLT</a:t>
            </a:r>
            <a:endParaRPr sz="2800" b="1" dirty="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lvl="0">
              <a:lnSpc>
                <a:spcPct val="115000"/>
              </a:lnSpc>
            </a:pPr>
            <a:r>
              <a:rPr lang="en-US" sz="2800" b="1" dirty="0" smtClean="0">
                <a:latin typeface="Times New Roman"/>
                <a:ea typeface="Times New Roman"/>
                <a:cs typeface="Times New Roman"/>
                <a:sym typeface="Times New Roman"/>
              </a:rPr>
              <a:t>Systems of exercises in FLT</a:t>
            </a:r>
            <a:endParaRPr sz="2800" b="1" dirty="0">
              <a:latin typeface="Times New Roman"/>
              <a:ea typeface="Times New Roman"/>
              <a:cs typeface="Times New Roman"/>
              <a:sym typeface="Times New Roman"/>
            </a:endParaRPr>
          </a:p>
        </p:txBody>
      </p:sp>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2" name="Google Shape;142;p24"/>
          <p:cNvSpPr/>
          <p:nvPr/>
        </p:nvSpPr>
        <p:spPr>
          <a:xfrm>
            <a:off x="354074" y="1817140"/>
            <a:ext cx="8408925" cy="590780"/>
          </a:xfrm>
          <a:prstGeom prst="roundRect">
            <a:avLst>
              <a:gd name="adj" fmla="val 16667"/>
            </a:avLst>
          </a:prstGeom>
          <a:solidFill>
            <a:schemeClr val="accent1">
              <a:lumMod val="60000"/>
              <a:lumOff val="40000"/>
            </a:schemeClr>
          </a:solidFill>
          <a:ln>
            <a:noFill/>
          </a:ln>
        </p:spPr>
        <p:txBody>
          <a:bodyPr spcFirstLastPara="1" wrap="square" lIns="91425" tIns="91425" rIns="91425" bIns="91425" anchor="b" anchorCtr="0">
            <a:noAutofit/>
          </a:bodyPr>
          <a:lstStyle/>
          <a:p>
            <a:pPr lvl="0">
              <a:spcBef>
                <a:spcPts val="1200"/>
              </a:spcBef>
              <a:buClr>
                <a:schemeClr val="dk1"/>
              </a:buClr>
              <a:buSzPts val="1100"/>
            </a:pPr>
            <a:r>
              <a:rPr lang="de-DE" sz="2400" b="1" dirty="0" err="1" smtClean="0">
                <a:latin typeface="Times New Roman" pitchFamily="18" charset="0"/>
                <a:cs typeface="Times New Roman" pitchFamily="18" charset="0"/>
              </a:rPr>
              <a:t>Conversation</a:t>
            </a:r>
            <a:r>
              <a:rPr lang="de-DE" sz="2400" b="1" dirty="0" smtClean="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practice</a:t>
            </a:r>
            <a:endParaRPr sz="2300" b="1" dirty="0">
              <a:latin typeface="Times New Roman" pitchFamily="18" charset="0"/>
              <a:cs typeface="Times New Roman" pitchFamily="18" charset="0"/>
            </a:endParaRPr>
          </a:p>
        </p:txBody>
      </p:sp>
      <p:sp>
        <p:nvSpPr>
          <p:cNvPr id="9" name="Прямоугольник 8"/>
          <p:cNvSpPr/>
          <p:nvPr/>
        </p:nvSpPr>
        <p:spPr>
          <a:xfrm>
            <a:off x="396240" y="980093"/>
            <a:ext cx="8458200" cy="1138773"/>
          </a:xfrm>
          <a:prstGeom prst="rect">
            <a:avLst/>
          </a:prstGeom>
        </p:spPr>
        <p:txBody>
          <a:bodyPr wrap="square">
            <a:spAutoFit/>
          </a:bodyPr>
          <a:lstStyle/>
          <a:p>
            <a:r>
              <a:rPr lang="en-US" sz="2000" dirty="0" smtClean="0">
                <a:latin typeface="Times New Roman" pitchFamily="18" charset="0"/>
                <a:cs typeface="Times New Roman" pitchFamily="18" charset="0"/>
              </a:rPr>
              <a:t>When it comes to training in foreign languages, there are various systems of exercises that can be used to improve language proficiency. </a:t>
            </a:r>
          </a:p>
          <a:p>
            <a:r>
              <a:rPr lang="en-US" dirty="0" smtClean="0"/>
              <a:t/>
            </a:r>
            <a:br>
              <a:rPr lang="en-US" dirty="0" smtClean="0"/>
            </a:br>
            <a:endParaRPr lang="ru-RU" dirty="0"/>
          </a:p>
        </p:txBody>
      </p:sp>
      <p:sp>
        <p:nvSpPr>
          <p:cNvPr id="10" name="Прямоугольник 9"/>
          <p:cNvSpPr/>
          <p:nvPr/>
        </p:nvSpPr>
        <p:spPr>
          <a:xfrm>
            <a:off x="350520" y="2534573"/>
            <a:ext cx="8458200" cy="1631216"/>
          </a:xfrm>
          <a:prstGeom prst="rect">
            <a:avLst/>
          </a:prstGeom>
        </p:spPr>
        <p:txBody>
          <a:bodyPr wrap="square">
            <a:spAutoFit/>
          </a:bodyPr>
          <a:lstStyle/>
          <a:p>
            <a:r>
              <a:rPr lang="en-US" sz="2000" dirty="0" smtClean="0">
                <a:latin typeface="Times New Roman" pitchFamily="18" charset="0"/>
                <a:cs typeface="Times New Roman" pitchFamily="18" charset="0"/>
              </a:rPr>
              <a:t>Conversation practice is essential for improving speaking skills. This can be done through one-on-one conversations with a native speaker, group discussions, or even language exchange programs. Conversation practice helps to improve pronunciation, fluency, and overall confidence in speaking the target language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These can include role-plays, discussions, debates, and presentations.</a:t>
            </a:r>
            <a:endParaRPr lang="ru-RU" sz="2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lvl="0">
              <a:lnSpc>
                <a:spcPct val="115000"/>
              </a:lnSpc>
            </a:pPr>
            <a:r>
              <a:rPr lang="en-US" sz="2800" b="1" dirty="0" smtClean="0">
                <a:latin typeface="Times New Roman"/>
                <a:ea typeface="Times New Roman"/>
                <a:cs typeface="Times New Roman"/>
                <a:sym typeface="Times New Roman"/>
              </a:rPr>
              <a:t>Systems of exercises in FLT</a:t>
            </a:r>
            <a:endParaRPr sz="2800" b="1" dirty="0">
              <a:latin typeface="Times New Roman"/>
              <a:ea typeface="Times New Roman"/>
              <a:cs typeface="Times New Roman"/>
              <a:sym typeface="Times New Roman"/>
            </a:endParaRPr>
          </a:p>
        </p:txBody>
      </p:sp>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2" name="Google Shape;142;p24"/>
          <p:cNvSpPr/>
          <p:nvPr/>
        </p:nvSpPr>
        <p:spPr>
          <a:xfrm>
            <a:off x="354074" y="1817140"/>
            <a:ext cx="8408925" cy="590780"/>
          </a:xfrm>
          <a:prstGeom prst="roundRect">
            <a:avLst>
              <a:gd name="adj" fmla="val 16667"/>
            </a:avLst>
          </a:prstGeom>
          <a:solidFill>
            <a:srgbClr val="00B050"/>
          </a:solidFill>
          <a:ln>
            <a:noFill/>
          </a:ln>
        </p:spPr>
        <p:txBody>
          <a:bodyPr spcFirstLastPara="1" wrap="square" lIns="91425" tIns="91425" rIns="91425" bIns="91425" anchor="b" anchorCtr="0">
            <a:noAutofit/>
          </a:bodyPr>
          <a:lstStyle/>
          <a:p>
            <a:pPr lvl="0">
              <a:spcBef>
                <a:spcPts val="1200"/>
              </a:spcBef>
              <a:buClr>
                <a:schemeClr val="dk1"/>
              </a:buClr>
              <a:buSzPts val="1100"/>
            </a:pPr>
            <a:r>
              <a:rPr lang="de-DE" sz="2400" b="1" dirty="0" err="1" smtClean="0">
                <a:latin typeface="Times New Roman" pitchFamily="18" charset="0"/>
                <a:cs typeface="Times New Roman" pitchFamily="18" charset="0"/>
              </a:rPr>
              <a:t>Grammar</a:t>
            </a:r>
            <a:r>
              <a:rPr lang="de-DE" sz="2400" b="1" dirty="0" smtClean="0">
                <a:latin typeface="Times New Roman" pitchFamily="18" charset="0"/>
                <a:cs typeface="Times New Roman" pitchFamily="18" charset="0"/>
              </a:rPr>
              <a:t> </a:t>
            </a:r>
            <a:r>
              <a:rPr lang="de-DE" sz="2400" b="1" dirty="0" err="1" smtClean="0">
                <a:latin typeface="Times New Roman" pitchFamily="18" charset="0"/>
                <a:cs typeface="Times New Roman" pitchFamily="18" charset="0"/>
              </a:rPr>
              <a:t>exercises</a:t>
            </a:r>
            <a:endParaRPr sz="2300" b="1" dirty="0">
              <a:latin typeface="Times New Roman" pitchFamily="18" charset="0"/>
              <a:cs typeface="Times New Roman" pitchFamily="18" charset="0"/>
            </a:endParaRPr>
          </a:p>
        </p:txBody>
      </p:sp>
      <p:sp>
        <p:nvSpPr>
          <p:cNvPr id="9" name="Прямоугольник 8"/>
          <p:cNvSpPr/>
          <p:nvPr/>
        </p:nvSpPr>
        <p:spPr>
          <a:xfrm>
            <a:off x="396240" y="980093"/>
            <a:ext cx="8458200" cy="1138773"/>
          </a:xfrm>
          <a:prstGeom prst="rect">
            <a:avLst/>
          </a:prstGeom>
        </p:spPr>
        <p:txBody>
          <a:bodyPr wrap="square">
            <a:spAutoFit/>
          </a:bodyPr>
          <a:lstStyle/>
          <a:p>
            <a:r>
              <a:rPr lang="en-US" sz="2000" dirty="0" smtClean="0">
                <a:latin typeface="Times New Roman" pitchFamily="18" charset="0"/>
                <a:cs typeface="Times New Roman" pitchFamily="18" charset="0"/>
              </a:rPr>
              <a:t>When it comes to training in foreign languages, there are various systems of exercises that can be used to improve language proficiency. </a:t>
            </a:r>
          </a:p>
          <a:p>
            <a:r>
              <a:rPr lang="en-US" dirty="0" smtClean="0"/>
              <a:t/>
            </a:r>
            <a:br>
              <a:rPr lang="en-US" dirty="0" smtClean="0"/>
            </a:br>
            <a:endParaRPr lang="ru-RU" dirty="0"/>
          </a:p>
        </p:txBody>
      </p:sp>
      <p:sp>
        <p:nvSpPr>
          <p:cNvPr id="10" name="Прямоугольник 9"/>
          <p:cNvSpPr/>
          <p:nvPr/>
        </p:nvSpPr>
        <p:spPr>
          <a:xfrm>
            <a:off x="350520" y="2534573"/>
            <a:ext cx="8458200" cy="1015663"/>
          </a:xfrm>
          <a:prstGeom prst="rect">
            <a:avLst/>
          </a:prstGeom>
        </p:spPr>
        <p:txBody>
          <a:bodyPr wrap="square">
            <a:spAutoFit/>
          </a:bodyPr>
          <a:lstStyle/>
          <a:p>
            <a:r>
              <a:rPr lang="en-US" sz="2000" dirty="0" smtClean="0">
                <a:latin typeface="Times New Roman" pitchFamily="18" charset="0"/>
                <a:cs typeface="Times New Roman" pitchFamily="18" charset="0"/>
              </a:rPr>
              <a:t>Grammar exercises are designed to improve grammar skills. This can include exercises on verb conjugation, sentence structure, and word order. Grammar exercises help to improve accuracy and overall language proficiency.</a:t>
            </a:r>
            <a:endParaRPr lang="ru-RU"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4"/>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Conclusion</a:t>
            </a:r>
            <a:endParaRPr sz="2800" b="1">
              <a:latin typeface="Times New Roman"/>
              <a:ea typeface="Times New Roman"/>
              <a:cs typeface="Times New Roman"/>
              <a:sym typeface="Times New Roman"/>
            </a:endParaRPr>
          </a:p>
        </p:txBody>
      </p:sp>
      <p:pic>
        <p:nvPicPr>
          <p:cNvPr id="475" name="Google Shape;475;p6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76" name="Google Shape;476;p64"/>
          <p:cNvSpPr txBox="1"/>
          <p:nvPr/>
        </p:nvSpPr>
        <p:spPr>
          <a:xfrm>
            <a:off x="228600" y="1026475"/>
            <a:ext cx="8659800" cy="4478119"/>
          </a:xfrm>
          <a:prstGeom prst="rect">
            <a:avLst/>
          </a:prstGeom>
          <a:noFill/>
          <a:ln>
            <a:noFill/>
          </a:ln>
        </p:spPr>
        <p:txBody>
          <a:bodyPr spcFirstLastPara="1" wrap="square" lIns="91425" tIns="91425" rIns="91425" bIns="91425" anchor="t" anchorCtr="0">
            <a:spAutoFit/>
          </a:bodyPr>
          <a:lstStyle/>
          <a:p>
            <a:r>
              <a:rPr lang="en-US" sz="2000" smtClean="0">
                <a:latin typeface="Times New Roman" pitchFamily="18" charset="0"/>
                <a:cs typeface="Times New Roman" pitchFamily="18" charset="0"/>
              </a:rPr>
              <a:t>In conclusion, exercises are </a:t>
            </a:r>
            <a:r>
              <a:rPr lang="en-US" sz="2000" dirty="0" smtClean="0">
                <a:latin typeface="Times New Roman" pitchFamily="18" charset="0"/>
                <a:cs typeface="Times New Roman" pitchFamily="18" charset="0"/>
              </a:rPr>
              <a:t>an integral part of </a:t>
            </a:r>
            <a:r>
              <a:rPr lang="en-US" sz="2000" dirty="0" smtClean="0">
                <a:latin typeface="Times New Roman" pitchFamily="18" charset="0"/>
                <a:cs typeface="Times New Roman" pitchFamily="18" charset="0"/>
              </a:rPr>
              <a:t>FLT, </a:t>
            </a:r>
            <a:r>
              <a:rPr lang="en-US" sz="2000" dirty="0" smtClean="0">
                <a:latin typeface="Times New Roman" pitchFamily="18" charset="0"/>
                <a:cs typeface="Times New Roman" pitchFamily="18" charset="0"/>
              </a:rPr>
              <a:t>providing learners with opportunities to practice language skills, acquire new knowledge, and build confidence in using the target language.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classification of exercises in FLT provides a comprehensive framework for instructors to design and select exercises that cater to learners' needs and goals, considering factors such as language skill, content, task type, interaction type, level of difficulty, learning objective, and teaching method.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By </a:t>
            </a:r>
            <a:r>
              <a:rPr lang="en-US" sz="2000" dirty="0" smtClean="0">
                <a:latin typeface="Times New Roman" pitchFamily="18" charset="0"/>
                <a:cs typeface="Times New Roman" pitchFamily="18" charset="0"/>
              </a:rPr>
              <a:t>using a variety of exercise types, instructors can provide a well-rounded and effective language learning experience that promotes learners' language proficiency, communicative competence, and overall success in language learning.</a:t>
            </a:r>
          </a:p>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sz="1900" dirty="0">
              <a:solidFill>
                <a:schemeClr val="dk1"/>
              </a:solidFill>
              <a:latin typeface="Times New Roman" pitchFamily="18" charset="0"/>
              <a:ea typeface="Times New Roman"/>
              <a:cs typeface="Times New Roman" pitchFamily="18" charset="0"/>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20955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dirty="0">
                <a:latin typeface="Times New Roman"/>
                <a:ea typeface="Times New Roman"/>
                <a:cs typeface="Times New Roman"/>
                <a:sym typeface="Times New Roman"/>
              </a:rPr>
              <a:t>Lecture </a:t>
            </a:r>
            <a:r>
              <a:rPr lang="ru" sz="2800" b="1" dirty="0" smtClean="0">
                <a:latin typeface="Times New Roman"/>
                <a:ea typeface="Times New Roman"/>
                <a:cs typeface="Times New Roman"/>
                <a:sym typeface="Times New Roman"/>
              </a:rPr>
              <a:t>1</a:t>
            </a:r>
            <a:r>
              <a:rPr lang="en-US" sz="2800" b="1" dirty="0" smtClean="0">
                <a:latin typeface="Times New Roman"/>
                <a:ea typeface="Times New Roman"/>
                <a:cs typeface="Times New Roman"/>
                <a:sym typeface="Times New Roman"/>
              </a:rPr>
              <a:t>5</a:t>
            </a:r>
            <a:endParaRPr sz="2800" dirty="0">
              <a:latin typeface="Times New Roman"/>
              <a:ea typeface="Times New Roman"/>
              <a:cs typeface="Times New Roman"/>
              <a:sym typeface="Times New Roman"/>
            </a:endParaRPr>
          </a:p>
        </p:txBody>
      </p:sp>
      <p:pic>
        <p:nvPicPr>
          <p:cNvPr id="70" name="Google Shape;70;p1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71" name="Google Shape;71;p15"/>
          <p:cNvSpPr txBox="1">
            <a:spLocks noGrp="1"/>
          </p:cNvSpPr>
          <p:nvPr>
            <p:ph type="ctrTitle"/>
          </p:nvPr>
        </p:nvSpPr>
        <p:spPr>
          <a:xfrm>
            <a:off x="228751" y="1428750"/>
            <a:ext cx="4629688" cy="2807970"/>
          </a:xfrm>
          <a:prstGeom prst="rect">
            <a:avLst/>
          </a:prstGeom>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SzPts val="2400"/>
            </a:pPr>
            <a:r>
              <a:rPr lang="en-US" sz="2400" dirty="0" smtClean="0">
                <a:latin typeface="Times New Roman"/>
                <a:ea typeface="Times New Roman"/>
                <a:cs typeface="Times New Roman"/>
                <a:sym typeface="Times New Roman"/>
              </a:rPr>
              <a:t>     1) Exercises. </a:t>
            </a:r>
            <a:r>
              <a:rPr lang="en-US" sz="2400" dirty="0" smtClean="0">
                <a:latin typeface="Times New Roman"/>
                <a:ea typeface="Times New Roman"/>
                <a:cs typeface="Times New Roman"/>
                <a:sym typeface="Times New Roman"/>
              </a:rPr>
              <a:t>Typology of exercises.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2) Classification </a:t>
            </a:r>
            <a:r>
              <a:rPr lang="en-US" sz="2400" dirty="0" smtClean="0">
                <a:latin typeface="Times New Roman" pitchFamily="18" charset="0"/>
                <a:cs typeface="Times New Roman" pitchFamily="18" charset="0"/>
              </a:rPr>
              <a:t>of exercises in teaching foreign language</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3) Types of exercises based on the principle of communicativeness.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4) Systems of exercises in FLT.</a:t>
            </a:r>
            <a:endParaRPr sz="2400" dirty="0">
              <a:latin typeface="Times New Roman" pitchFamily="18" charset="0"/>
              <a:ea typeface="Times New Roman"/>
              <a:cs typeface="Times New Roman" pitchFamily="18" charset="0"/>
              <a:sym typeface="Times New Roman"/>
            </a:endParaRPr>
          </a:p>
        </p:txBody>
      </p:sp>
      <p:pic>
        <p:nvPicPr>
          <p:cNvPr id="72" name="Google Shape;72;p15"/>
          <p:cNvPicPr preferRelativeResize="0"/>
          <p:nvPr/>
        </p:nvPicPr>
        <p:blipFill rotWithShape="1">
          <a:blip r:embed="rId4">
            <a:alphaModFix/>
          </a:blip>
          <a:srcRect l="7608" r="6517"/>
          <a:stretch/>
        </p:blipFill>
        <p:spPr>
          <a:xfrm>
            <a:off x="5307330" y="1533525"/>
            <a:ext cx="3009900" cy="283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311700" y="1645920"/>
            <a:ext cx="8520600" cy="1760400"/>
          </a:xfrm>
          <a:prstGeom prst="rect">
            <a:avLst/>
          </a:prstGeom>
        </p:spPr>
        <p:txBody>
          <a:bodyPr spcFirstLastPara="1" wrap="square" lIns="91425" tIns="91425" rIns="91425" bIns="91425" anchor="b" anchorCtr="0">
            <a:noAutofit/>
          </a:bodyPr>
          <a:lstStyle/>
          <a:p>
            <a:pPr lvl="0"/>
            <a:r>
              <a:rPr lang="en-US" sz="2400" dirty="0" smtClean="0">
                <a:latin typeface="Times New Roman" pitchFamily="18" charset="0"/>
                <a:cs typeface="Times New Roman" pitchFamily="18" charset="0"/>
              </a:rPr>
              <a:t>The results of teaching a foreign language are determined primarily through the system of exercises, because the practical goal of learning a foreign </a:t>
            </a:r>
            <a:r>
              <a:rPr lang="en-US" sz="2400" dirty="0" smtClean="0">
                <a:latin typeface="Times New Roman" pitchFamily="18" charset="0"/>
                <a:cs typeface="Times New Roman" pitchFamily="18" charset="0"/>
              </a:rPr>
              <a:t>language </a:t>
            </a:r>
            <a:r>
              <a:rPr lang="en-US" sz="2400" dirty="0" smtClean="0">
                <a:latin typeface="Times New Roman" pitchFamily="18" charset="0"/>
                <a:cs typeface="Times New Roman" pitchFamily="18" charset="0"/>
              </a:rPr>
              <a:t>i.e. mastering all types of speech activity, is carried out with the help of exercises. </a:t>
            </a:r>
            <a:endParaRPr lang="en-US" sz="2400" dirty="0">
              <a:latin typeface="Times New Roman" pitchFamily="18" charset="0"/>
              <a:ea typeface="Times New Roman"/>
              <a:cs typeface="Times New Roman" pitchFamily="18" charset="0"/>
              <a:sym typeface="Times New Roman"/>
            </a:endParaRPr>
          </a:p>
        </p:txBody>
      </p:sp>
      <p:pic>
        <p:nvPicPr>
          <p:cNvPr id="78" name="Google Shape;78;p16"/>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79" name="Google Shape;79;p16"/>
          <p:cNvPicPr preferRelativeResize="0"/>
          <p:nvPr/>
        </p:nvPicPr>
        <p:blipFill rotWithShape="1">
          <a:blip r:embed="rId4">
            <a:alphaModFix/>
          </a:blip>
          <a:srcRect l="7608" r="6517"/>
          <a:stretch/>
        </p:blipFill>
        <p:spPr>
          <a:xfrm>
            <a:off x="7406640" y="0"/>
            <a:ext cx="1737360" cy="1767840"/>
          </a:xfrm>
          <a:prstGeom prst="rect">
            <a:avLst/>
          </a:prstGeom>
          <a:noFill/>
          <a:ln>
            <a:noFill/>
          </a:ln>
        </p:spPr>
      </p:pic>
      <p:pic>
        <p:nvPicPr>
          <p:cNvPr id="80" name="Google Shape;80;p16"/>
          <p:cNvPicPr preferRelativeResize="0"/>
          <p:nvPr/>
        </p:nvPicPr>
        <p:blipFill rotWithShape="1">
          <a:blip r:embed="rId5">
            <a:alphaModFix/>
          </a:blip>
          <a:srcRect t="3465" b="6534"/>
          <a:stretch/>
        </p:blipFill>
        <p:spPr>
          <a:xfrm>
            <a:off x="133350" y="3566160"/>
            <a:ext cx="1908810" cy="1577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ctrTitle"/>
          </p:nvPr>
        </p:nvSpPr>
        <p:spPr>
          <a:xfrm>
            <a:off x="1463040" y="0"/>
            <a:ext cx="7369260" cy="815700"/>
          </a:xfrm>
          <a:prstGeom prst="rect">
            <a:avLst/>
          </a:prstGeom>
        </p:spPr>
        <p:txBody>
          <a:bodyPr spcFirstLastPara="1" wrap="square" lIns="91425" tIns="91425" rIns="91425" bIns="91425" anchor="b" anchorCtr="0">
            <a:normAutofit/>
          </a:bodyPr>
          <a:lstStyle/>
          <a:p>
            <a:pPr lvl="0">
              <a:lnSpc>
                <a:spcPct val="115000"/>
              </a:lnSpc>
            </a:pPr>
            <a:r>
              <a:rPr lang="en-US" sz="2800" b="1" dirty="0" smtClean="0">
                <a:latin typeface="Times New Roman"/>
                <a:ea typeface="Times New Roman"/>
                <a:cs typeface="Times New Roman"/>
                <a:sym typeface="Times New Roman"/>
              </a:rPr>
              <a:t>Typology </a:t>
            </a:r>
            <a:r>
              <a:rPr lang="en-US" sz="2800" b="1" dirty="0" smtClean="0">
                <a:latin typeface="Times New Roman"/>
                <a:ea typeface="Times New Roman"/>
                <a:cs typeface="Times New Roman"/>
                <a:sym typeface="Times New Roman"/>
              </a:rPr>
              <a:t>of exercises</a:t>
            </a:r>
            <a:endParaRPr sz="2800" b="1" dirty="0">
              <a:latin typeface="Times New Roman" pitchFamily="18" charset="0"/>
              <a:ea typeface="Times New Roman"/>
              <a:cs typeface="Times New Roman" pitchFamily="18" charset="0"/>
              <a:sym typeface="Times New Roman"/>
            </a:endParaRPr>
          </a:p>
        </p:txBody>
      </p:sp>
      <p:pic>
        <p:nvPicPr>
          <p:cNvPr id="86" name="Google Shape;86;p17"/>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87" name="Google Shape;87;p17"/>
          <p:cNvSpPr txBox="1">
            <a:spLocks noGrp="1"/>
          </p:cNvSpPr>
          <p:nvPr>
            <p:ph type="ctrTitle"/>
          </p:nvPr>
        </p:nvSpPr>
        <p:spPr>
          <a:xfrm>
            <a:off x="484480" y="2849879"/>
            <a:ext cx="8659520" cy="1424945"/>
          </a:xfrm>
          <a:prstGeom prst="rect">
            <a:avLst/>
          </a:prstGeom>
        </p:spPr>
        <p:txBody>
          <a:bodyPr spcFirstLastPara="1" wrap="square" lIns="91425" tIns="91425" rIns="91425" bIns="91425" anchor="t" anchorCtr="0">
            <a:noAutofit/>
          </a:bodyPr>
          <a:lstStyle/>
          <a:p>
            <a:pPr algn="l"/>
            <a:r>
              <a:rPr lang="en-US" sz="2000" b="1" dirty="0" smtClean="0">
                <a:latin typeface="Times New Roman" pitchFamily="18" charset="0"/>
                <a:cs typeface="Times New Roman" pitchFamily="18" charset="0"/>
              </a:rPr>
              <a:t>Jack </a:t>
            </a:r>
            <a:r>
              <a:rPr lang="en-US" sz="2000" b="1" dirty="0" smtClean="0">
                <a:latin typeface="Times New Roman" pitchFamily="18" charset="0"/>
                <a:cs typeface="Times New Roman" pitchFamily="18" charset="0"/>
              </a:rPr>
              <a:t>Richards</a:t>
            </a:r>
            <a:r>
              <a:rPr lang="en-US" sz="2000" dirty="0" smtClean="0">
                <a:latin typeface="Times New Roman" pitchFamily="18" charset="0"/>
                <a:cs typeface="Times New Roman" pitchFamily="18" charset="0"/>
              </a:rPr>
              <a:t> describes the three as follows</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An </a:t>
            </a:r>
            <a:r>
              <a:rPr lang="en-US" sz="2000" b="1" dirty="0" smtClean="0">
                <a:latin typeface="Times New Roman" pitchFamily="18" charset="0"/>
                <a:cs typeface="Times New Roman" pitchFamily="18" charset="0"/>
              </a:rPr>
              <a:t>exercise</a:t>
            </a:r>
            <a:r>
              <a:rPr lang="en-US" sz="2000" dirty="0" smtClean="0">
                <a:latin typeface="Times New Roman" pitchFamily="18" charset="0"/>
                <a:cs typeface="Times New Roman" pitchFamily="18" charset="0"/>
              </a:rPr>
              <a:t> is a controlled and guided practice of a particular language aspect such as a reading comprehension</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An </a:t>
            </a:r>
            <a:r>
              <a:rPr lang="en-US" sz="2000" b="1" dirty="0" smtClean="0">
                <a:latin typeface="Times New Roman" pitchFamily="18" charset="0"/>
                <a:cs typeface="Times New Roman" pitchFamily="18" charset="0"/>
              </a:rPr>
              <a:t>activity</a:t>
            </a:r>
            <a:r>
              <a:rPr lang="en-US" sz="2000" dirty="0" smtClean="0">
                <a:latin typeface="Times New Roman" pitchFamily="18" charset="0"/>
                <a:cs typeface="Times New Roman" pitchFamily="18" charset="0"/>
              </a:rPr>
              <a:t> describes any procedures in which learners work towards a goal such as play a game or engaging in a discussion</a:t>
            </a:r>
            <a:r>
              <a:rPr lang="en-US" sz="2000" dirty="0" smtClean="0">
                <a:latin typeface="Times New Roman" pitchFamily="18" charset="0"/>
                <a:cs typeface="Times New Roman" pitchFamily="18" charset="0"/>
              </a:rPr>
              <a: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Finally</a:t>
            </a:r>
            <a:r>
              <a:rPr lang="en-US" sz="2000" dirty="0" smtClean="0">
                <a:latin typeface="Times New Roman" pitchFamily="18" charset="0"/>
                <a:cs typeface="Times New Roman" pitchFamily="18" charset="0"/>
              </a:rPr>
              <a:t>, a </a:t>
            </a:r>
            <a:r>
              <a:rPr lang="en-US" sz="2000" b="1" dirty="0" smtClean="0">
                <a:latin typeface="Times New Roman" pitchFamily="18" charset="0"/>
                <a:cs typeface="Times New Roman" pitchFamily="18" charset="0"/>
              </a:rPr>
              <a:t>task</a:t>
            </a:r>
            <a:r>
              <a:rPr lang="en-US" sz="2000" dirty="0" smtClean="0">
                <a:latin typeface="Times New Roman" pitchFamily="18" charset="0"/>
                <a:cs typeface="Times New Roman" pitchFamily="18" charset="0"/>
              </a:rPr>
              <a:t> is something undergone by students using pre-existing or </a:t>
            </a:r>
            <a:r>
              <a:rPr lang="en-US" sz="2000" dirty="0" err="1" smtClean="0">
                <a:latin typeface="Times New Roman" pitchFamily="18" charset="0"/>
                <a:cs typeface="Times New Roman" pitchFamily="18" charset="0"/>
              </a:rPr>
              <a:t>scaffolded</a:t>
            </a:r>
            <a:r>
              <a:rPr lang="en-US" sz="2000" dirty="0" smtClean="0">
                <a:latin typeface="Times New Roman" pitchFamily="18" charset="0"/>
                <a:cs typeface="Times New Roman" pitchFamily="18" charset="0"/>
              </a:rPr>
              <a:t> language resources.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104450" name="Picture 2" descr="https://blogs.brighton.ac.uk/tlm25dagnell/files/2017/05/Task-activity-exercise-1aydwd0-300x141.png"/>
          <p:cNvPicPr>
            <a:picLocks noChangeAspect="1" noChangeArrowheads="1"/>
          </p:cNvPicPr>
          <p:nvPr/>
        </p:nvPicPr>
        <p:blipFill>
          <a:blip r:embed="rId4"/>
          <a:srcRect/>
          <a:stretch>
            <a:fillRect/>
          </a:stretch>
        </p:blipFill>
        <p:spPr bwMode="auto">
          <a:xfrm>
            <a:off x="2286000" y="712577"/>
            <a:ext cx="4628515" cy="217540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87" name="Google Shape;87;p17"/>
          <p:cNvSpPr txBox="1">
            <a:spLocks noGrp="1"/>
          </p:cNvSpPr>
          <p:nvPr>
            <p:ph type="ctrTitle"/>
          </p:nvPr>
        </p:nvSpPr>
        <p:spPr>
          <a:xfrm>
            <a:off x="2520200" y="1124525"/>
            <a:ext cx="6474600" cy="3378900"/>
          </a:xfrm>
          <a:prstGeom prst="rect">
            <a:avLst/>
          </a:prstGeom>
        </p:spPr>
        <p:txBody>
          <a:bodyPr spcFirstLastPara="1" wrap="square" lIns="91425" tIns="91425" rIns="91425" bIns="91425" anchor="t" anchorCtr="0">
            <a:noAutofit/>
          </a:bodyPr>
          <a:lstStyle/>
          <a:p>
            <a:pPr lvl="0" algn="just"/>
            <a:r>
              <a:rPr lang="en-US" sz="2000" b="1" dirty="0" smtClean="0">
                <a:latin typeface="Times New Roman" pitchFamily="18" charset="0"/>
                <a:cs typeface="Times New Roman" pitchFamily="18" charset="0"/>
              </a:rPr>
              <a:t>Exercise</a:t>
            </a:r>
            <a:r>
              <a:rPr lang="en-US" sz="2000" dirty="0" smtClean="0">
                <a:latin typeface="Times New Roman" pitchFamily="18" charset="0"/>
                <a:cs typeface="Times New Roman" pitchFamily="18" charset="0"/>
              </a:rPr>
              <a:t> means separate or sequential operations or actions </a:t>
            </a:r>
            <a:r>
              <a:rPr lang="en-US" sz="2000" b="1" dirty="0" smtClean="0">
                <a:latin typeface="Times New Roman" pitchFamily="18" charset="0"/>
                <a:cs typeface="Times New Roman" pitchFamily="18" charset="0"/>
              </a:rPr>
              <a:t>aimed at mastering a certain activity </a:t>
            </a:r>
            <a:r>
              <a:rPr lang="en-US" sz="2000" dirty="0" smtClean="0">
                <a:latin typeface="Times New Roman" pitchFamily="18" charset="0"/>
                <a:cs typeface="Times New Roman" pitchFamily="18" charset="0"/>
              </a:rPr>
              <a:t>or improving this activity in educational situations.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requirement for exercises is that they should be adequate, i.e. suitable, for the qualifications and skills being developed.</a:t>
            </a:r>
            <a:endParaRPr sz="2000" dirty="0">
              <a:latin typeface="Times New Roman" pitchFamily="18" charset="0"/>
              <a:ea typeface="Times New Roman"/>
              <a:cs typeface="Times New Roman" pitchFamily="18" charset="0"/>
              <a:sym typeface="Times New Roman"/>
            </a:endParaRPr>
          </a:p>
        </p:txBody>
      </p:sp>
      <p:pic>
        <p:nvPicPr>
          <p:cNvPr id="88" name="Google Shape;88;p17"/>
          <p:cNvPicPr preferRelativeResize="0"/>
          <p:nvPr/>
        </p:nvPicPr>
        <p:blipFill rotWithShape="1">
          <a:blip r:embed="rId4">
            <a:alphaModFix/>
          </a:blip>
          <a:srcRect r="51883"/>
          <a:stretch/>
        </p:blipFill>
        <p:spPr>
          <a:xfrm>
            <a:off x="228600" y="1124525"/>
            <a:ext cx="2291600" cy="3181350"/>
          </a:xfrm>
          <a:prstGeom prst="rect">
            <a:avLst/>
          </a:prstGeom>
          <a:noFill/>
          <a:ln>
            <a:noFill/>
          </a:ln>
        </p:spPr>
      </p:pic>
      <p:sp>
        <p:nvSpPr>
          <p:cNvPr id="8" name="Google Shape;85;p17"/>
          <p:cNvSpPr txBox="1">
            <a:spLocks/>
          </p:cNvSpPr>
          <p:nvPr/>
        </p:nvSpPr>
        <p:spPr>
          <a:xfrm>
            <a:off x="1463040" y="0"/>
            <a:ext cx="7369260" cy="815700"/>
          </a:xfrm>
          <a:prstGeom prst="rect">
            <a:avLst/>
          </a:prstGeom>
          <a:noFill/>
          <a:ln>
            <a:noFill/>
          </a:ln>
        </p:spPr>
        <p:txBody>
          <a:bodyPr spcFirstLastPara="1" wrap="square" lIns="91425" tIns="91425" rIns="91425" bIns="91425" anchor="b" anchorCtr="0">
            <a:normAutofit/>
          </a:bodyPr>
          <a:lstStyle/>
          <a:p>
            <a:pPr marL="0" marR="0" lvl="0" indent="0" algn="ctr" defTabSz="914400" rtl="0" eaLnBrk="1" fontAlgn="auto" latinLnBrk="0" hangingPunct="1">
              <a:lnSpc>
                <a:spcPct val="115000"/>
              </a:lnSpc>
              <a:spcBef>
                <a:spcPts val="0"/>
              </a:spcBef>
              <a:spcAft>
                <a:spcPts val="0"/>
              </a:spcAft>
              <a:buClr>
                <a:schemeClr val="dk1"/>
              </a:buClr>
              <a:buSzPts val="5200"/>
              <a:buFont typeface="Arial"/>
              <a:buNone/>
              <a:tabLst/>
              <a:defRPr/>
            </a:pPr>
            <a:r>
              <a:rPr kumimoji="0" lang="en-US" sz="2800" b="1" i="0" u="none" strike="noStrike" kern="0" cap="none" spc="0" normalizeH="0" baseline="0" noProof="0" dirty="0" smtClean="0">
                <a:ln>
                  <a:noFill/>
                </a:ln>
                <a:solidFill>
                  <a:schemeClr val="dk1"/>
                </a:solidFill>
                <a:effectLst/>
                <a:uLnTx/>
                <a:uFillTx/>
                <a:latin typeface="Times New Roman"/>
                <a:ea typeface="Times New Roman"/>
                <a:cs typeface="Times New Roman"/>
                <a:sym typeface="Times New Roman"/>
              </a:rPr>
              <a:t>Defining exercises</a:t>
            </a:r>
            <a:endParaRPr kumimoji="0" lang="en-US" sz="2800" b="1" i="0" u="none" strike="noStrike" kern="0" cap="none" spc="0" normalizeH="0" baseline="0" noProof="0" dirty="0">
              <a:ln>
                <a:noFill/>
              </a:ln>
              <a:solidFill>
                <a:schemeClr val="dk1"/>
              </a:solidFill>
              <a:effectLst/>
              <a:uLnTx/>
              <a:uFillTx/>
              <a:latin typeface="Times New Roman" pitchFamily="18" charset="0"/>
              <a:ea typeface="Times New Roman"/>
              <a:cs typeface="Times New Roman" pitchFamily="18" charset="0"/>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Defining exercises </a:t>
            </a:r>
            <a:endParaRPr sz="2800" b="1" dirty="0">
              <a:latin typeface="Times New Roman"/>
              <a:ea typeface="Times New Roman"/>
              <a:cs typeface="Times New Roman"/>
              <a:sym typeface="Times New Roman"/>
            </a:endParaRPr>
          </a:p>
        </p:txBody>
      </p:sp>
      <p:pic>
        <p:nvPicPr>
          <p:cNvPr id="117" name="Google Shape;117;p21"/>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18" name="Google Shape;118;p21"/>
          <p:cNvSpPr txBox="1">
            <a:spLocks noGrp="1"/>
          </p:cNvSpPr>
          <p:nvPr>
            <p:ph type="ctrTitle"/>
          </p:nvPr>
        </p:nvSpPr>
        <p:spPr>
          <a:xfrm>
            <a:off x="348730" y="918570"/>
            <a:ext cx="8795270" cy="3882030"/>
          </a:xfrm>
          <a:prstGeom prst="rect">
            <a:avLst/>
          </a:prstGeom>
        </p:spPr>
        <p:txBody>
          <a:bodyPr spcFirstLastPara="1" wrap="square" lIns="91425" tIns="91425" rIns="91425" bIns="91425" anchor="t" anchorCtr="0">
            <a:noAutofit/>
          </a:bodyPr>
          <a:lstStyle/>
          <a:p>
            <a:pPr lvl="0" algn="l">
              <a:lnSpc>
                <a:spcPct val="115000"/>
              </a:lnSpc>
            </a:pPr>
            <a:r>
              <a:rPr lang="en-US" sz="2000" b="1" dirty="0" smtClean="0">
                <a:latin typeface="Times New Roman" pitchFamily="18" charset="0"/>
                <a:cs typeface="Times New Roman" pitchFamily="18" charset="0"/>
              </a:rPr>
              <a:t>I. L. </a:t>
            </a:r>
            <a:r>
              <a:rPr lang="en-US" sz="2000" b="1" dirty="0" err="1" smtClean="0">
                <a:latin typeface="Times New Roman" pitchFamily="18" charset="0"/>
                <a:cs typeface="Times New Roman" pitchFamily="18" charset="0"/>
              </a:rPr>
              <a:t>Bim</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sees in exercise the minimum unit for </a:t>
            </a:r>
            <a:r>
              <a:rPr lang="en-US" sz="2000" b="1" dirty="0" smtClean="0">
                <a:latin typeface="Times New Roman" pitchFamily="18" charset="0"/>
                <a:cs typeface="Times New Roman" pitchFamily="18" charset="0"/>
              </a:rPr>
              <a:t>organizing the student’s learning activities in mastering the elements of a foreign language system</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is </a:t>
            </a:r>
            <a:r>
              <a:rPr lang="en-US" sz="2000" dirty="0" smtClean="0">
                <a:latin typeface="Times New Roman" pitchFamily="18" charset="0"/>
                <a:cs typeface="Times New Roman" pitchFamily="18" charset="0"/>
              </a:rPr>
              <a:t>a form of interaction between a teacher and students (for independent work — students and a textbook), mediated by </a:t>
            </a:r>
            <a:r>
              <a:rPr lang="en-US" sz="2000" b="1" dirty="0" smtClean="0">
                <a:latin typeface="Times New Roman" pitchFamily="18" charset="0"/>
                <a:cs typeface="Times New Roman" pitchFamily="18" charset="0"/>
              </a:rPr>
              <a:t>educational material </a:t>
            </a:r>
            <a:r>
              <a:rPr lang="en-US" sz="2000" dirty="0" smtClean="0">
                <a:latin typeface="Times New Roman" pitchFamily="18" charset="0"/>
                <a:cs typeface="Times New Roman" pitchFamily="18" charset="0"/>
              </a:rPr>
              <a:t>and having </a:t>
            </a:r>
            <a:r>
              <a:rPr lang="en-US" sz="2000" b="1" dirty="0" smtClean="0">
                <a:latin typeface="Times New Roman" pitchFamily="18" charset="0"/>
                <a:cs typeface="Times New Roman" pitchFamily="18" charset="0"/>
              </a:rPr>
              <a:t>a standardized structure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Exercises are characterized by the following </a:t>
            </a:r>
            <a:r>
              <a:rPr lang="en-US" sz="2000" b="1" dirty="0" smtClean="0">
                <a:latin typeface="Times New Roman" pitchFamily="18" charset="0"/>
                <a:cs typeface="Times New Roman" pitchFamily="18" charset="0"/>
              </a:rPr>
              <a:t>parameters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purpose (target setting), speech problem (conditional or real);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 speech actions;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language form and content;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a certain place in the exercise </a:t>
            </a:r>
            <a:r>
              <a:rPr lang="en-US" sz="2000" dirty="0" smtClean="0">
                <a:latin typeface="Times New Roman" pitchFamily="18" charset="0"/>
                <a:cs typeface="Times New Roman" pitchFamily="18" charset="0"/>
              </a:rPr>
              <a:t>system</a:t>
            </a:r>
            <a:r>
              <a:rPr lang="en-US" sz="2000" dirty="0" smtClean="0">
                <a:latin typeface="Times New Roman" pitchFamily="18" charset="0"/>
                <a:cs typeface="Times New Roman" pitchFamily="18" charset="0"/>
              </a:rPr>
              <a:t>.</a:t>
            </a:r>
            <a:endParaRPr sz="1900" dirty="0">
              <a:latin typeface="Times New Roman" pitchFamily="18" charset="0"/>
              <a:ea typeface="Times New Roman"/>
              <a:cs typeface="Times New Roman" pitchFamily="18" charset="0"/>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5" y="2148535"/>
          <a:ext cx="8800205" cy="2865060"/>
        </p:xfrm>
        <a:graphic>
          <a:graphicData uri="http://schemas.openxmlformats.org/drawingml/2006/table">
            <a:tbl>
              <a:tblPr>
                <a:noFill/>
                <a:tableStyleId>{045F9E45-A3A4-43AA-9237-6B071E2FA254}</a:tableStyleId>
              </a:tblPr>
              <a:tblGrid>
                <a:gridCol w="1942205"/>
                <a:gridCol w="6858000"/>
              </a:tblGrid>
              <a:tr h="396200">
                <a:tc>
                  <a:txBody>
                    <a:bodyPr/>
                    <a:lstStyle/>
                    <a:p>
                      <a:pPr marL="0" lvl="0" indent="0" algn="ctr" rtl="0">
                        <a:lnSpc>
                          <a:spcPct val="100000"/>
                        </a:lnSpc>
                        <a:spcBef>
                          <a:spcPts val="1200"/>
                        </a:spcBef>
                        <a:spcAft>
                          <a:spcPts val="0"/>
                        </a:spcAft>
                        <a:buNone/>
                      </a:pPr>
                      <a:r>
                        <a:rPr lang="de-DE" sz="2000" b="1" i="0" u="none" strike="noStrike" cap="none" dirty="0" smtClean="0">
                          <a:solidFill>
                            <a:srgbClr val="000000"/>
                          </a:solidFill>
                          <a:latin typeface="Times New Roman" pitchFamily="18" charset="0"/>
                          <a:ea typeface="Arial"/>
                          <a:cs typeface="Times New Roman" pitchFamily="18" charset="0"/>
                          <a:sym typeface="Arial"/>
                        </a:rPr>
                        <a:t>Language </a:t>
                      </a:r>
                      <a:r>
                        <a:rPr lang="de-DE" sz="2000" b="1" i="0" u="none" strike="noStrike" cap="none" dirty="0" err="1" smtClean="0">
                          <a:solidFill>
                            <a:srgbClr val="000000"/>
                          </a:solidFill>
                          <a:latin typeface="Times New Roman" pitchFamily="18" charset="0"/>
                          <a:ea typeface="Arial"/>
                          <a:cs typeface="Times New Roman" pitchFamily="18" charset="0"/>
                          <a:sym typeface="Arial"/>
                        </a:rPr>
                        <a:t>skills</a:t>
                      </a:r>
                      <a:endParaRPr sz="2000" b="1" dirty="0">
                        <a:latin typeface="Times New Roman" pitchFamily="18" charset="0"/>
                        <a:ea typeface="Times New Roman"/>
                        <a:cs typeface="Times New Roman" pitchFamily="18" charset="0"/>
                        <a:sym typeface="Times New Roman"/>
                      </a:endParaRPr>
                    </a:p>
                  </a:txBody>
                  <a:tcPr marL="9525" marR="9525" marT="9525" marB="9525" anchor="ctr">
                    <a:solidFill>
                      <a:schemeClr val="accent1">
                        <a:lumMod val="60000"/>
                        <a:lumOff val="40000"/>
                      </a:schemeClr>
                    </a:solidFill>
                  </a:tcPr>
                </a:tc>
                <a:tc>
                  <a:txBody>
                    <a:bodyPr/>
                    <a:lstStyle/>
                    <a:p>
                      <a:pPr marL="0" lvl="0" indent="0" algn="l" rtl="0">
                        <a:lnSpc>
                          <a:spcPct val="100000"/>
                        </a:lnSpc>
                        <a:spcBef>
                          <a:spcPts val="0"/>
                        </a:spcBef>
                        <a:spcAft>
                          <a:spcPts val="0"/>
                        </a:spcAft>
                        <a:buNone/>
                      </a:pPr>
                      <a:r>
                        <a:rPr lang="en-US" sz="2000" b="0" i="0" u="none" strike="noStrike" cap="none" dirty="0" smtClean="0">
                          <a:solidFill>
                            <a:srgbClr val="000000"/>
                          </a:solidFill>
                          <a:latin typeface="Times New Roman" pitchFamily="18" charset="0"/>
                          <a:ea typeface="Arial"/>
                          <a:cs typeface="Times New Roman" pitchFamily="18" charset="0"/>
                          <a:sym typeface="Arial"/>
                        </a:rPr>
                        <a:t>such as reading, writing, listening, speaking, or translation.</a:t>
                      </a:r>
                      <a:endParaRPr sz="2000" dirty="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r h="968500">
                <a:tc gridSpan="2">
                  <a:txBody>
                    <a:bodyPr/>
                    <a:lstStyle/>
                    <a:p>
                      <a:pPr marL="0" lvl="0" indent="0" algn="l" rtl="0">
                        <a:lnSpc>
                          <a:spcPct val="100000"/>
                        </a:lnSpc>
                        <a:spcBef>
                          <a:spcPts val="0"/>
                        </a:spcBef>
                        <a:spcAft>
                          <a:spcPts val="0"/>
                        </a:spcAft>
                        <a:buNone/>
                      </a:pPr>
                      <a:r>
                        <a:rPr lang="en-US" sz="1800" b="0" i="0" u="none" strike="noStrike" cap="none" dirty="0" smtClean="0">
                          <a:solidFill>
                            <a:srgbClr val="000000"/>
                          </a:solidFill>
                          <a:latin typeface="Times New Roman" pitchFamily="18" charset="0"/>
                          <a:ea typeface="Arial"/>
                          <a:cs typeface="Times New Roman" pitchFamily="18" charset="0"/>
                          <a:sym typeface="Arial"/>
                        </a:rPr>
                        <a:t>Exercises that focus on </a:t>
                      </a:r>
                      <a:r>
                        <a:rPr lang="en-US" sz="1800" b="1" i="0" u="none" strike="noStrike" cap="none" dirty="0" smtClean="0">
                          <a:solidFill>
                            <a:srgbClr val="000000"/>
                          </a:solidFill>
                          <a:latin typeface="Times New Roman" pitchFamily="18" charset="0"/>
                          <a:ea typeface="Arial"/>
                          <a:cs typeface="Times New Roman" pitchFamily="18" charset="0"/>
                          <a:sym typeface="Arial"/>
                        </a:rPr>
                        <a:t>reading</a:t>
                      </a:r>
                      <a:r>
                        <a:rPr lang="en-US" sz="1800" b="0" i="0" u="none" strike="noStrike" cap="none" dirty="0" smtClean="0">
                          <a:solidFill>
                            <a:srgbClr val="000000"/>
                          </a:solidFill>
                          <a:latin typeface="Times New Roman" pitchFamily="18" charset="0"/>
                          <a:ea typeface="Arial"/>
                          <a:cs typeface="Times New Roman" pitchFamily="18" charset="0"/>
                          <a:sym typeface="Arial"/>
                        </a:rPr>
                        <a:t> skill, for example, may include activities such as reading comprehension passages or scanning texts for specific information.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Writing</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include tasks such as writing emails, letters, or essays, while listening exercises may include activities such as note-taking or dictation.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Speaking</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include pair work or group discussions where learners practice their speaking skills by discussing a topic in the target language.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Translation</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involve translating texts from the target language to the learners' native language or vice versa.</a:t>
                      </a:r>
                      <a:endParaRPr sz="1800" dirty="0">
                        <a:latin typeface="Times New Roman" pitchFamily="18" charset="0"/>
                        <a:ea typeface="Times New Roman"/>
                        <a:cs typeface="Times New Roman" pitchFamily="18" charset="0"/>
                        <a:sym typeface="Times New Roman"/>
                      </a:endParaRPr>
                    </a:p>
                  </a:txBody>
                  <a:tcPr marL="91425" marR="91425" marT="91425" marB="91425" anchor="ctr"/>
                </a:tc>
                <a:tc hMerge="1">
                  <a:txBody>
                    <a:bodyPr/>
                    <a:lstStyle/>
                    <a:p>
                      <a:pPr marL="89999" lvl="0" indent="0" algn="just" rtl="0">
                        <a:lnSpc>
                          <a:spcPct val="115000"/>
                        </a:lnSpc>
                        <a:spcBef>
                          <a:spcPts val="1200"/>
                        </a:spcBef>
                        <a:spcAft>
                          <a:spcPts val="0"/>
                        </a:spcAft>
                        <a:buNone/>
                      </a:pPr>
                      <a:endParaRPr sz="1900" dirty="0">
                        <a:latin typeface="Times New Roman"/>
                        <a:ea typeface="Times New Roman"/>
                        <a:cs typeface="Times New Roman"/>
                        <a:sym typeface="Times New Roman"/>
                      </a:endParaRPr>
                    </a:p>
                  </a:txBody>
                  <a:tcPr marL="9525" marR="9525" marT="9525" marB="9525" anchor="ct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US" sz="2800" b="1" dirty="0" smtClean="0">
                <a:latin typeface="Times New Roman"/>
                <a:ea typeface="Times New Roman"/>
                <a:cs typeface="Times New Roman"/>
                <a:sym typeface="Times New Roman"/>
              </a:rPr>
              <a:t>Classification of exercises in FLT</a:t>
            </a:r>
            <a:endParaRPr sz="2800" b="1" dirty="0">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91395" y="2148535"/>
          <a:ext cx="8800205" cy="2865060"/>
        </p:xfrm>
        <a:graphic>
          <a:graphicData uri="http://schemas.openxmlformats.org/drawingml/2006/table">
            <a:tbl>
              <a:tblPr>
                <a:noFill/>
                <a:tableStyleId>{045F9E45-A3A4-43AA-9237-6B071E2FA254}</a:tableStyleId>
              </a:tblPr>
              <a:tblGrid>
                <a:gridCol w="2170805"/>
                <a:gridCol w="6629400"/>
              </a:tblGrid>
              <a:tr h="396200">
                <a:tc>
                  <a:txBody>
                    <a:bodyPr/>
                    <a:lstStyle/>
                    <a:p>
                      <a:pPr marL="0" lvl="0" indent="0" algn="ctr" rtl="0">
                        <a:lnSpc>
                          <a:spcPct val="100000"/>
                        </a:lnSpc>
                        <a:spcBef>
                          <a:spcPts val="1200"/>
                        </a:spcBef>
                        <a:spcAft>
                          <a:spcPts val="0"/>
                        </a:spcAft>
                        <a:buNone/>
                      </a:pPr>
                      <a:r>
                        <a:rPr lang="de-DE" sz="2000" b="1" i="0" u="none" strike="noStrike" cap="none" dirty="0" smtClean="0">
                          <a:solidFill>
                            <a:srgbClr val="000000"/>
                          </a:solidFill>
                          <a:latin typeface="Times New Roman" pitchFamily="18" charset="0"/>
                          <a:ea typeface="Arial"/>
                          <a:cs typeface="Times New Roman" pitchFamily="18" charset="0"/>
                          <a:sym typeface="Arial"/>
                        </a:rPr>
                        <a:t>Language </a:t>
                      </a:r>
                      <a:r>
                        <a:rPr lang="de-DE" sz="2000" b="1" i="0" u="none" strike="noStrike" cap="none" dirty="0" err="1" smtClean="0">
                          <a:solidFill>
                            <a:srgbClr val="000000"/>
                          </a:solidFill>
                          <a:latin typeface="Times New Roman" pitchFamily="18" charset="0"/>
                          <a:ea typeface="Arial"/>
                          <a:cs typeface="Times New Roman" pitchFamily="18" charset="0"/>
                          <a:sym typeface="Arial"/>
                        </a:rPr>
                        <a:t>content</a:t>
                      </a:r>
                      <a:endParaRPr sz="2000" b="1" dirty="0">
                        <a:latin typeface="Times New Roman" pitchFamily="18" charset="0"/>
                        <a:ea typeface="Times New Roman"/>
                        <a:cs typeface="Times New Roman" pitchFamily="18" charset="0"/>
                        <a:sym typeface="Times New Roman"/>
                      </a:endParaRPr>
                    </a:p>
                  </a:txBody>
                  <a:tcPr marL="9525" marR="9525" marT="9525" marB="9525" anchor="ctr">
                    <a:solidFill>
                      <a:srgbClr val="92D050"/>
                    </a:solidFill>
                  </a:tcPr>
                </a:tc>
                <a:tc>
                  <a:txBody>
                    <a:bodyPr/>
                    <a:lstStyle/>
                    <a:p>
                      <a:pPr marL="0" lvl="0" indent="0" algn="l" rtl="0">
                        <a:lnSpc>
                          <a:spcPct val="100000"/>
                        </a:lnSpc>
                        <a:spcBef>
                          <a:spcPts val="0"/>
                        </a:spcBef>
                        <a:spcAft>
                          <a:spcPts val="0"/>
                        </a:spcAft>
                        <a:buNone/>
                      </a:pPr>
                      <a:r>
                        <a:rPr lang="en-US" sz="2000" b="0" i="0" u="none" strike="noStrike" cap="none" dirty="0" smtClean="0">
                          <a:solidFill>
                            <a:srgbClr val="000000"/>
                          </a:solidFill>
                          <a:latin typeface="Times New Roman" pitchFamily="18" charset="0"/>
                          <a:ea typeface="Arial"/>
                          <a:cs typeface="Times New Roman" pitchFamily="18" charset="0"/>
                          <a:sym typeface="Arial"/>
                        </a:rPr>
                        <a:t>grammar, vocabulary, pronunciation, or discourse</a:t>
                      </a:r>
                      <a:endParaRPr sz="2000" dirty="0">
                        <a:latin typeface="Times New Roman" pitchFamily="18" charset="0"/>
                        <a:ea typeface="Times New Roman"/>
                        <a:cs typeface="Times New Roman" pitchFamily="18" charset="0"/>
                        <a:sym typeface="Times New Roman"/>
                      </a:endParaRPr>
                    </a:p>
                  </a:txBody>
                  <a:tcPr marL="91425" marR="91425" marT="91425" marB="91425" anchor="ctr">
                    <a:solidFill>
                      <a:schemeClr val="bg1"/>
                    </a:solidFill>
                  </a:tcPr>
                </a:tc>
              </a:tr>
              <a:tr h="968500">
                <a:tc gridSpan="2">
                  <a:txBody>
                    <a:bodyPr/>
                    <a:lstStyle/>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Grammar</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include activities such as filling in the blanks or matching sentence parts to practice different grammatical structures.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Vocabulary</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include activities such as word associations or synonyms and antonyms.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Pronunciation</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include activities such as tongue twisters or minimal pairs exercises to practice phonetics. </a:t>
                      </a:r>
                    </a:p>
                    <a:p>
                      <a:pPr marL="0" lvl="0" indent="0" algn="l" rtl="0">
                        <a:lnSpc>
                          <a:spcPct val="100000"/>
                        </a:lnSpc>
                        <a:spcBef>
                          <a:spcPts val="0"/>
                        </a:spcBef>
                        <a:spcAft>
                          <a:spcPts val="0"/>
                        </a:spcAft>
                        <a:buNone/>
                      </a:pPr>
                      <a:r>
                        <a:rPr lang="en-US" sz="1800" b="1" i="0" u="none" strike="noStrike" cap="none" dirty="0" smtClean="0">
                          <a:solidFill>
                            <a:srgbClr val="000000"/>
                          </a:solidFill>
                          <a:latin typeface="Times New Roman" pitchFamily="18" charset="0"/>
                          <a:ea typeface="Arial"/>
                          <a:cs typeface="Times New Roman" pitchFamily="18" charset="0"/>
                          <a:sym typeface="Arial"/>
                        </a:rPr>
                        <a:t>Discourse</a:t>
                      </a:r>
                      <a:r>
                        <a:rPr lang="en-US" sz="1800" b="0" i="0" u="none" strike="noStrike" cap="none" dirty="0" smtClean="0">
                          <a:solidFill>
                            <a:srgbClr val="000000"/>
                          </a:solidFill>
                          <a:latin typeface="Times New Roman" pitchFamily="18" charset="0"/>
                          <a:ea typeface="Arial"/>
                          <a:cs typeface="Times New Roman" pitchFamily="18" charset="0"/>
                          <a:sym typeface="Arial"/>
                        </a:rPr>
                        <a:t> exercises may involve analyzing and producing different types of discourse such as conversations, stories, or academic texts.</a:t>
                      </a:r>
                      <a:endParaRPr sz="1800" dirty="0">
                        <a:latin typeface="Times New Roman" pitchFamily="18" charset="0"/>
                        <a:ea typeface="Times New Roman"/>
                        <a:cs typeface="Times New Roman" pitchFamily="18" charset="0"/>
                        <a:sym typeface="Times New Roman"/>
                      </a:endParaRPr>
                    </a:p>
                  </a:txBody>
                  <a:tcPr marL="91425" marR="91425" marT="91425" marB="91425" anchor="ctr"/>
                </a:tc>
                <a:tc hMerge="1">
                  <a:txBody>
                    <a:bodyPr/>
                    <a:lstStyle/>
                    <a:p>
                      <a:pPr marL="89999" lvl="0" indent="0" algn="just" rtl="0">
                        <a:lnSpc>
                          <a:spcPct val="115000"/>
                        </a:lnSpc>
                        <a:spcBef>
                          <a:spcPts val="1200"/>
                        </a:spcBef>
                        <a:spcAft>
                          <a:spcPts val="0"/>
                        </a:spcAft>
                        <a:buNone/>
                      </a:pPr>
                      <a:endParaRPr sz="1900" dirty="0">
                        <a:latin typeface="Times New Roman"/>
                        <a:ea typeface="Times New Roman"/>
                        <a:cs typeface="Times New Roman"/>
                        <a:sym typeface="Times New Roman"/>
                      </a:endParaRPr>
                    </a:p>
                  </a:txBody>
                  <a:tcPr marL="9525" marR="9525" marT="9525" marB="9525" anchor="ctr"/>
                </a:tc>
              </a:tr>
            </a:tbl>
          </a:graphicData>
        </a:graphic>
      </p:graphicFrame>
      <p:sp>
        <p:nvSpPr>
          <p:cNvPr id="5" name="Прямоугольник 4"/>
          <p:cNvSpPr/>
          <p:nvPr/>
        </p:nvSpPr>
        <p:spPr>
          <a:xfrm>
            <a:off x="198120" y="1027897"/>
            <a:ext cx="8747760" cy="1015663"/>
          </a:xfrm>
          <a:prstGeom prst="rect">
            <a:avLst/>
          </a:prstGeom>
        </p:spPr>
        <p:txBody>
          <a:bodyPr wrap="square">
            <a:spAutoFit/>
          </a:bodyPr>
          <a:lstStyle/>
          <a:p>
            <a:r>
              <a:rPr lang="en-US" sz="2000" dirty="0" smtClean="0">
                <a:latin typeface="Times New Roman" pitchFamily="18" charset="0"/>
                <a:cs typeface="Times New Roman" pitchFamily="18" charset="0"/>
              </a:rPr>
              <a:t>Exercises </a:t>
            </a:r>
            <a:r>
              <a:rPr lang="en-US" sz="2000" dirty="0" smtClean="0">
                <a:latin typeface="Times New Roman" pitchFamily="18" charset="0"/>
                <a:cs typeface="Times New Roman" pitchFamily="18" charset="0"/>
              </a:rPr>
              <a:t>in FLT can </a:t>
            </a:r>
            <a:r>
              <a:rPr lang="en-US" sz="2000" dirty="0" smtClean="0">
                <a:latin typeface="Times New Roman" pitchFamily="18" charset="0"/>
                <a:cs typeface="Times New Roman" pitchFamily="18" charset="0"/>
              </a:rPr>
              <a:t>be classified based on various criteria, including language skill, language content, task type, interaction type, level of difficulty, learning objective, and teaching method. </a:t>
            </a:r>
            <a:endParaRPr lang="ru-RU"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1727</Words>
  <Application>Microsoft Office PowerPoint</Application>
  <PresentationFormat>Экран (16:9)</PresentationFormat>
  <Paragraphs>120</Paragraphs>
  <Slides>26</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Simple Light</vt:lpstr>
      <vt:lpstr>Course name:  Methodology of teaching the first foreign language</vt:lpstr>
      <vt:lpstr>Lecture 15 SYSTEMS OF EXERCISES IN TRAINING FOREIGN LANGUAGES</vt:lpstr>
      <vt:lpstr>Lecture 15</vt:lpstr>
      <vt:lpstr>The results of teaching a foreign language are determined primarily through the system of exercises, because the practical goal of learning a foreign language i.e. mastering all types of speech activity, is carried out with the help of exercises. </vt:lpstr>
      <vt:lpstr>Typology of exercises</vt:lpstr>
      <vt:lpstr>Exercise means separate or sequential operations or actions aimed at mastering a certain activity or improving this activity in educational situations.   The requirement for exercises is that they should be adequate, i.e. suitable, for the qualifications and skills being developed.</vt:lpstr>
      <vt:lpstr>Defining exercises </vt:lpstr>
      <vt:lpstr>Classification of exercises in FLT</vt:lpstr>
      <vt:lpstr>Classification of exercises in FLT</vt:lpstr>
      <vt:lpstr>Classification of exercises in FLT</vt:lpstr>
      <vt:lpstr>Classification of exercises in FLT</vt:lpstr>
      <vt:lpstr>Classification of exercises in FLT</vt:lpstr>
      <vt:lpstr>Classification of exercises in FLT</vt:lpstr>
      <vt:lpstr>Classification of exercises in FLT</vt:lpstr>
      <vt:lpstr>Types of exercises</vt:lpstr>
      <vt:lpstr>      The quality of the exercises affects the success of mastering speech activity in a foreign language. Exercises, based on the activity nature of learning foreign languages, act as a form of communication language material and the implementation of the objectives of learning.   In other words, exercises are not only a means of mastering linguistic material, but also a means of mastering various types of speech activity. </vt:lpstr>
      <vt:lpstr>System of exercises</vt:lpstr>
      <vt:lpstr>System of exercises</vt:lpstr>
      <vt:lpstr>System of exercises</vt:lpstr>
      <vt:lpstr>Systems of exercises in FLT</vt:lpstr>
      <vt:lpstr>Слайд 21</vt:lpstr>
      <vt:lpstr>Systems of exercises in FLT</vt:lpstr>
      <vt:lpstr>Systems of exercises in FLT</vt:lpstr>
      <vt:lpstr>Systems of exercises in FLT</vt:lpstr>
      <vt:lpstr>Systems of exercises in FLT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  Methodology of foreign language education</dc:title>
  <cp:lastModifiedBy>Админ</cp:lastModifiedBy>
  <cp:revision>2</cp:revision>
  <dcterms:modified xsi:type="dcterms:W3CDTF">2023-05-01T12:09:58Z</dcterms:modified>
</cp:coreProperties>
</file>